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70" r:id="rId3"/>
    <p:sldId id="257" r:id="rId4"/>
    <p:sldId id="258" r:id="rId5"/>
    <p:sldId id="259" r:id="rId6"/>
    <p:sldId id="262" r:id="rId7"/>
    <p:sldId id="263" r:id="rId8"/>
    <p:sldId id="264" r:id="rId9"/>
    <p:sldId id="265" r:id="rId10"/>
    <p:sldId id="261" r:id="rId11"/>
    <p:sldId id="266" r:id="rId12"/>
    <p:sldId id="268" r:id="rId13"/>
    <p:sldId id="267" r:id="rId14"/>
    <p:sldId id="271" r:id="rId15"/>
    <p:sldId id="269" r:id="rId16"/>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8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6" autoAdjust="0"/>
    <p:restoredTop sz="94660"/>
  </p:normalViewPr>
  <p:slideViewPr>
    <p:cSldViewPr snapToGrid="0" showGuides="1">
      <p:cViewPr varScale="1">
        <p:scale>
          <a:sx n="53" d="100"/>
          <a:sy n="53" d="100"/>
        </p:scale>
        <p:origin x="864" y="48"/>
      </p:cViewPr>
      <p:guideLst>
        <p:guide orient="horz" pos="2880"/>
        <p:guide pos="218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152400" y="1"/>
            <a:ext cx="2833688" cy="9144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304755" y="1219202"/>
            <a:ext cx="5210345" cy="4651021"/>
          </a:xfrm>
        </p:spPr>
        <p:txBody>
          <a:bodyPr anchor="b">
            <a:normAutofit/>
          </a:bodyPr>
          <a:lstStyle>
            <a:lvl1pPr algn="r">
              <a:defRPr sz="4050">
                <a:effectLst/>
              </a:defRPr>
            </a:lvl1pPr>
          </a:lstStyle>
          <a:p>
            <a:r>
              <a:rPr lang="en-US"/>
              <a:t>Click to edit Master title style</a:t>
            </a:r>
            <a:endParaRPr lang="en-US" dirty="0"/>
          </a:p>
        </p:txBody>
      </p:sp>
      <p:sp>
        <p:nvSpPr>
          <p:cNvPr id="3" name="Subtitle 2"/>
          <p:cNvSpPr>
            <a:spLocks noGrp="1"/>
          </p:cNvSpPr>
          <p:nvPr>
            <p:ph type="subTitle" idx="1"/>
          </p:nvPr>
        </p:nvSpPr>
        <p:spPr>
          <a:xfrm>
            <a:off x="2193179" y="5870222"/>
            <a:ext cx="4321922" cy="1819375"/>
          </a:xfrm>
        </p:spPr>
        <p:txBody>
          <a:bodyPr anchor="t">
            <a:normAutofit/>
          </a:bodyPr>
          <a:lstStyle>
            <a:lvl1pPr marL="0" indent="0" algn="r">
              <a:buNone/>
              <a:defRPr sz="1350">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5494330" y="8156449"/>
            <a:ext cx="643105" cy="486833"/>
          </a:xfrm>
        </p:spPr>
        <p:txBody>
          <a:bodyPr/>
          <a:lstStyle/>
          <a:p>
            <a:fld id="{8D154517-7EA7-4799-A5A7-3C2751CC13DA}" type="datetimeFigureOut">
              <a:rPr lang="en-US" smtClean="0"/>
              <a:t>6/6/2019</a:t>
            </a:fld>
            <a:endParaRPr lang="en-US"/>
          </a:p>
        </p:txBody>
      </p:sp>
      <p:sp>
        <p:nvSpPr>
          <p:cNvPr id="5" name="Footer Placeholder 4"/>
          <p:cNvSpPr>
            <a:spLocks noGrp="1"/>
          </p:cNvSpPr>
          <p:nvPr>
            <p:ph type="ftr" sz="quarter" idx="11"/>
          </p:nvPr>
        </p:nvSpPr>
        <p:spPr>
          <a:xfrm>
            <a:off x="2717800" y="8156449"/>
            <a:ext cx="2707079" cy="486833"/>
          </a:xfrm>
        </p:spPr>
        <p:txBody>
          <a:bodyPr/>
          <a:lstStyle/>
          <a:p>
            <a:endParaRPr lang="en-US"/>
          </a:p>
        </p:txBody>
      </p:sp>
      <p:sp>
        <p:nvSpPr>
          <p:cNvPr id="6" name="Slide Number Placeholder 5"/>
          <p:cNvSpPr>
            <a:spLocks noGrp="1"/>
          </p:cNvSpPr>
          <p:nvPr>
            <p:ph type="sldNum" sz="quarter" idx="12"/>
          </p:nvPr>
        </p:nvSpPr>
        <p:spPr>
          <a:xfrm>
            <a:off x="6206490" y="8156449"/>
            <a:ext cx="308610" cy="486833"/>
          </a:xfrm>
        </p:spPr>
        <p:txBody>
          <a:bodyPr/>
          <a:lstStyle/>
          <a:p>
            <a:fld id="{4F5562C5-7AC9-4811-AE3C-856561712CA2}" type="slidenum">
              <a:rPr lang="en-US" smtClean="0"/>
              <a:t>‹#›</a:t>
            </a:fld>
            <a:endParaRPr lang="en-US"/>
          </a:p>
        </p:txBody>
      </p:sp>
      <p:sp>
        <p:nvSpPr>
          <p:cNvPr id="23" name="Freeform 12"/>
          <p:cNvSpPr/>
          <p:nvPr/>
        </p:nvSpPr>
        <p:spPr bwMode="auto">
          <a:xfrm>
            <a:off x="152400" y="5029200"/>
            <a:ext cx="271463" cy="120651"/>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420291" y="5156201"/>
            <a:ext cx="46435" cy="107951"/>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1942245925"/>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5143" y="6310487"/>
            <a:ext cx="5636993" cy="755651"/>
          </a:xfrm>
        </p:spPr>
        <p:txBody>
          <a:bodyPr anchor="b">
            <a:normAutofit/>
          </a:bodyPr>
          <a:lstStyle>
            <a:lvl1pPr algn="ctr">
              <a:defRPr sz="1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42482" y="1242816"/>
            <a:ext cx="4628299" cy="4219968"/>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835143" y="7066137"/>
            <a:ext cx="5636993" cy="658283"/>
          </a:xfrm>
        </p:spPr>
        <p:txBody>
          <a:bodyPr>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8D154517-7EA7-4799-A5A7-3C2751CC13DA}" type="datetimeFigureOut">
              <a:rPr lang="en-US" smtClean="0"/>
              <a:t>6/6/2019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5562C5-7AC9-4811-AE3C-856561712CA2}" type="slidenum">
              <a:rPr lang="en-US" smtClean="0"/>
              <a:t>‹#›</a:t>
            </a:fld>
            <a:endParaRPr lang="en-US"/>
          </a:p>
        </p:txBody>
      </p:sp>
    </p:spTree>
    <p:extLst>
      <p:ext uri="{BB962C8B-B14F-4D97-AF65-F5344CB8AC3E}">
        <p14:creationId xmlns:p14="http://schemas.microsoft.com/office/powerpoint/2010/main" val="648011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5144" y="914400"/>
            <a:ext cx="5636993" cy="4064000"/>
          </a:xfrm>
        </p:spPr>
        <p:txBody>
          <a:bodyPr anchor="ctr">
            <a:normAutofit/>
          </a:bodyPr>
          <a:lstStyle>
            <a:lvl1pPr algn="ctr">
              <a:defRPr sz="2400" b="0" cap="none"/>
            </a:lvl1pPr>
          </a:lstStyle>
          <a:p>
            <a:r>
              <a:rPr lang="en-US"/>
              <a:t>Click to edit Master title style</a:t>
            </a:r>
            <a:endParaRPr lang="en-US" dirty="0"/>
          </a:p>
        </p:txBody>
      </p:sp>
      <p:sp>
        <p:nvSpPr>
          <p:cNvPr id="3" name="Text Placeholder 2"/>
          <p:cNvSpPr>
            <a:spLocks noGrp="1"/>
          </p:cNvSpPr>
          <p:nvPr>
            <p:ph type="body" idx="1"/>
          </p:nvPr>
        </p:nvSpPr>
        <p:spPr>
          <a:xfrm>
            <a:off x="835143" y="5791200"/>
            <a:ext cx="5636994" cy="1930400"/>
          </a:xfrm>
        </p:spPr>
        <p:txBody>
          <a:bodyPr anchor="ctr">
            <a:normAutofit/>
          </a:bodyPr>
          <a:lstStyle>
            <a:lvl1pPr marL="0" indent="0" algn="ct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154517-7EA7-4799-A5A7-3C2751CC13DA}" type="datetimeFigureOut">
              <a:rPr lang="en-US" smtClean="0"/>
              <a:t>6/6/2019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5562C5-7AC9-4811-AE3C-856561712CA2}" type="slidenum">
              <a:rPr lang="en-US" smtClean="0"/>
              <a:t>‹#›</a:t>
            </a:fld>
            <a:endParaRPr lang="en-US"/>
          </a:p>
        </p:txBody>
      </p:sp>
    </p:spTree>
    <p:extLst>
      <p:ext uri="{BB962C8B-B14F-4D97-AF65-F5344CB8AC3E}">
        <p14:creationId xmlns:p14="http://schemas.microsoft.com/office/powerpoint/2010/main" val="35002565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727066" y="1150698"/>
            <a:ext cx="342989" cy="779701"/>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5" name="TextBox 14"/>
          <p:cNvSpPr txBox="1"/>
          <p:nvPr/>
        </p:nvSpPr>
        <p:spPr>
          <a:xfrm>
            <a:off x="6129148" y="3759199"/>
            <a:ext cx="342989" cy="779701"/>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
        <p:nvSpPr>
          <p:cNvPr id="2" name="Title 1"/>
          <p:cNvSpPr>
            <a:spLocks noGrp="1"/>
          </p:cNvSpPr>
          <p:nvPr>
            <p:ph type="title"/>
          </p:nvPr>
        </p:nvSpPr>
        <p:spPr>
          <a:xfrm>
            <a:off x="1070056" y="914402"/>
            <a:ext cx="5230586" cy="3657599"/>
          </a:xfrm>
        </p:spPr>
        <p:txBody>
          <a:bodyPr anchor="ctr">
            <a:normAutofit/>
          </a:bodyPr>
          <a:lstStyle>
            <a:lvl1pPr algn="ctr">
              <a:defRPr sz="24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98676" y="4571999"/>
            <a:ext cx="4973346" cy="508000"/>
          </a:xfrm>
        </p:spPr>
        <p:txBody>
          <a:bodyPr anchor="ctr">
            <a:normAutofit/>
          </a:bodyPr>
          <a:lstStyle>
            <a:lvl1pPr marL="0" indent="0">
              <a:buFontTx/>
              <a:buNone/>
              <a:defRPr sz="1350"/>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835143" y="5791200"/>
            <a:ext cx="5636993" cy="1930400"/>
          </a:xfrm>
        </p:spPr>
        <p:txBody>
          <a:bodyPr anchor="ctr">
            <a:normAutofit/>
          </a:bodyPr>
          <a:lstStyle>
            <a:lvl1pPr marL="0" indent="0" algn="ct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154517-7EA7-4799-A5A7-3C2751CC13DA}" type="datetimeFigureOut">
              <a:rPr lang="en-US" smtClean="0"/>
              <a:t>6/6/2019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5562C5-7AC9-4811-AE3C-856561712CA2}" type="slidenum">
              <a:rPr lang="en-US" smtClean="0"/>
              <a:t>‹#›</a:t>
            </a:fld>
            <a:endParaRPr lang="en-US"/>
          </a:p>
        </p:txBody>
      </p:sp>
    </p:spTree>
    <p:extLst>
      <p:ext uri="{BB962C8B-B14F-4D97-AF65-F5344CB8AC3E}">
        <p14:creationId xmlns:p14="http://schemas.microsoft.com/office/powerpoint/2010/main" val="403664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5144" y="4411441"/>
            <a:ext cx="5636992" cy="1958400"/>
          </a:xfrm>
        </p:spPr>
        <p:txBody>
          <a:bodyPr anchor="b">
            <a:normAutofit/>
          </a:bodyPr>
          <a:lstStyle>
            <a:lvl1pPr algn="r">
              <a:defRPr sz="2400" b="0" cap="none"/>
            </a:lvl1pPr>
          </a:lstStyle>
          <a:p>
            <a:r>
              <a:rPr lang="en-US"/>
              <a:t>Click to edit Master title style</a:t>
            </a:r>
            <a:endParaRPr lang="en-US" dirty="0"/>
          </a:p>
        </p:txBody>
      </p:sp>
      <p:sp>
        <p:nvSpPr>
          <p:cNvPr id="3" name="Text Placeholder 2"/>
          <p:cNvSpPr>
            <a:spLocks noGrp="1"/>
          </p:cNvSpPr>
          <p:nvPr>
            <p:ph type="body" idx="1"/>
          </p:nvPr>
        </p:nvSpPr>
        <p:spPr>
          <a:xfrm>
            <a:off x="835143" y="6369841"/>
            <a:ext cx="5636993" cy="1147200"/>
          </a:xfrm>
        </p:spPr>
        <p:txBody>
          <a:bodyPr anchor="t">
            <a:normAutofit/>
          </a:bodyPr>
          <a:lstStyle>
            <a:lvl1pPr marL="0" indent="0" algn="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154517-7EA7-4799-A5A7-3C2751CC13DA}" type="datetimeFigureOut">
              <a:rPr lang="en-US" smtClean="0"/>
              <a:t>6/6/2019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5562C5-7AC9-4811-AE3C-856561712CA2}" type="slidenum">
              <a:rPr lang="en-US" smtClean="0"/>
              <a:t>‹#›</a:t>
            </a:fld>
            <a:endParaRPr lang="en-US"/>
          </a:p>
        </p:txBody>
      </p:sp>
    </p:spTree>
    <p:extLst>
      <p:ext uri="{BB962C8B-B14F-4D97-AF65-F5344CB8AC3E}">
        <p14:creationId xmlns:p14="http://schemas.microsoft.com/office/powerpoint/2010/main" val="27421106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727066" y="1150698"/>
            <a:ext cx="342989" cy="779701"/>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5" name="TextBox 14"/>
          <p:cNvSpPr txBox="1"/>
          <p:nvPr/>
        </p:nvSpPr>
        <p:spPr>
          <a:xfrm>
            <a:off x="6129148" y="3759199"/>
            <a:ext cx="342989" cy="779701"/>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
        <p:nvSpPr>
          <p:cNvPr id="2" name="Title 1"/>
          <p:cNvSpPr>
            <a:spLocks noGrp="1"/>
          </p:cNvSpPr>
          <p:nvPr>
            <p:ph type="title"/>
          </p:nvPr>
        </p:nvSpPr>
        <p:spPr>
          <a:xfrm>
            <a:off x="1070056" y="914402"/>
            <a:ext cx="5230586" cy="3657599"/>
          </a:xfrm>
        </p:spPr>
        <p:txBody>
          <a:bodyPr anchor="ctr">
            <a:normAutofit/>
          </a:bodyPr>
          <a:lstStyle>
            <a:lvl1pPr algn="ctr">
              <a:defRPr sz="24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835144" y="5181600"/>
            <a:ext cx="5636993" cy="1185333"/>
          </a:xfrm>
        </p:spPr>
        <p:txBody>
          <a:bodyPr vert="horz" lIns="91440" tIns="45720" rIns="91440" bIns="45720" rtlCol="0" anchor="b">
            <a:normAutofit/>
          </a:bodyPr>
          <a:lstStyle>
            <a:lvl1pPr algn="r">
              <a:buNone/>
              <a:defRPr lang="en-US" sz="1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835143" y="6366933"/>
            <a:ext cx="5636993" cy="1354667"/>
          </a:xfrm>
        </p:spPr>
        <p:txBody>
          <a:bodyPr anchor="t">
            <a:normAutofit/>
          </a:bodyPr>
          <a:lstStyle>
            <a:lvl1pPr marL="0" indent="0" algn="r">
              <a:buNone/>
              <a:defRPr sz="135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154517-7EA7-4799-A5A7-3C2751CC13DA}" type="datetimeFigureOut">
              <a:rPr lang="en-US" smtClean="0"/>
              <a:t>6/6/2019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5562C5-7AC9-4811-AE3C-856561712CA2}" type="slidenum">
              <a:rPr lang="en-US" smtClean="0"/>
              <a:t>‹#›</a:t>
            </a:fld>
            <a:endParaRPr lang="en-US"/>
          </a:p>
        </p:txBody>
      </p:sp>
    </p:spTree>
    <p:extLst>
      <p:ext uri="{BB962C8B-B14F-4D97-AF65-F5344CB8AC3E}">
        <p14:creationId xmlns:p14="http://schemas.microsoft.com/office/powerpoint/2010/main" val="4749122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835144" y="914402"/>
            <a:ext cx="5636993" cy="3636433"/>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835143" y="4673600"/>
            <a:ext cx="5636994" cy="1117600"/>
          </a:xfrm>
        </p:spPr>
        <p:txBody>
          <a:bodyPr vert="horz" lIns="91440" tIns="45720" rIns="91440" bIns="45720" rtlCol="0" anchor="b">
            <a:normAutofit/>
          </a:bodyPr>
          <a:lstStyle>
            <a:lvl1pPr>
              <a:buNone/>
              <a:defRPr lang="en-US" sz="21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835143" y="5791200"/>
            <a:ext cx="5636994" cy="1930400"/>
          </a:xfrm>
        </p:spPr>
        <p:txBody>
          <a:bodyPr anchor="t">
            <a:normAutofit/>
          </a:bodyPr>
          <a:lstStyle>
            <a:lvl1pPr marL="0" indent="0" algn="l">
              <a:buNone/>
              <a:defRPr sz="135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154517-7EA7-4799-A5A7-3C2751CC13DA}" type="datetimeFigureOut">
              <a:rPr lang="en-US" smtClean="0"/>
              <a:t>6/6/2019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5562C5-7AC9-4811-AE3C-856561712CA2}" type="slidenum">
              <a:rPr lang="en-US" smtClean="0"/>
              <a:t>‹#›</a:t>
            </a:fld>
            <a:endParaRPr lang="en-US"/>
          </a:p>
        </p:txBody>
      </p:sp>
    </p:spTree>
    <p:extLst>
      <p:ext uri="{BB962C8B-B14F-4D97-AF65-F5344CB8AC3E}">
        <p14:creationId xmlns:p14="http://schemas.microsoft.com/office/powerpoint/2010/main" val="42203912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154517-7EA7-4799-A5A7-3C2751CC13DA}" type="datetimeFigureOut">
              <a:rPr lang="en-US" smtClean="0"/>
              <a:t>6/6/2019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5562C5-7AC9-4811-AE3C-856561712CA2}" type="slidenum">
              <a:rPr lang="en-US" smtClean="0"/>
              <a:t>‹#›</a:t>
            </a:fld>
            <a:endParaRPr lang="en-US"/>
          </a:p>
        </p:txBody>
      </p:sp>
    </p:spTree>
    <p:extLst>
      <p:ext uri="{BB962C8B-B14F-4D97-AF65-F5344CB8AC3E}">
        <p14:creationId xmlns:p14="http://schemas.microsoft.com/office/powerpoint/2010/main" val="10802932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76045" y="914400"/>
            <a:ext cx="996092" cy="6807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5143" y="914400"/>
            <a:ext cx="4512280" cy="68072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154517-7EA7-4799-A5A7-3C2751CC13DA}" type="datetimeFigureOut">
              <a:rPr lang="en-US" smtClean="0"/>
              <a:t>6/6/2019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5562C5-7AC9-4811-AE3C-856561712CA2}" type="slidenum">
              <a:rPr lang="en-US" smtClean="0"/>
              <a:t>‹#›</a:t>
            </a:fld>
            <a:endParaRPr lang="en-US"/>
          </a:p>
        </p:txBody>
      </p:sp>
    </p:spTree>
    <p:extLst>
      <p:ext uri="{BB962C8B-B14F-4D97-AF65-F5344CB8AC3E}">
        <p14:creationId xmlns:p14="http://schemas.microsoft.com/office/powerpoint/2010/main" val="1288269852"/>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609601"/>
            <a:ext cx="5778500" cy="766526"/>
          </a:xfrm>
        </p:spPr>
        <p:txBody>
          <a:bodyPr/>
          <a:lstStyle/>
          <a:p>
            <a:r>
              <a:rPr lang="en-US" dirty="0"/>
              <a:t>Click to edit Master title style</a:t>
            </a:r>
          </a:p>
        </p:txBody>
      </p:sp>
      <p:sp>
        <p:nvSpPr>
          <p:cNvPr id="3" name="Content Placeholder 2"/>
          <p:cNvSpPr>
            <a:spLocks noGrp="1"/>
          </p:cNvSpPr>
          <p:nvPr>
            <p:ph idx="1"/>
          </p:nvPr>
        </p:nvSpPr>
        <p:spPr>
          <a:xfrm>
            <a:off x="736600" y="1656784"/>
            <a:ext cx="5778500" cy="6342971"/>
          </a:xfrm>
        </p:spPr>
        <p:txBody>
          <a:bodyPr anchor="t"/>
          <a:lstStyle>
            <a:lvl1pPr>
              <a:defRPr sz="2400"/>
            </a:lvl1pPr>
            <a:lvl2pPr>
              <a:defRPr sz="1800"/>
            </a:lvl2pPr>
            <a:lvl3pPr>
              <a:defRPr sz="1600"/>
            </a:lvl3pPr>
            <a:lvl4pPr>
              <a:defRPr sz="16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5508247" y="8144232"/>
            <a:ext cx="643105" cy="486833"/>
          </a:xfrm>
        </p:spPr>
        <p:txBody>
          <a:bodyPr/>
          <a:lstStyle/>
          <a:p>
            <a:fld id="{8D154517-7EA7-4799-A5A7-3C2751CC13DA}" type="datetimeFigureOut">
              <a:rPr lang="en-US" smtClean="0"/>
              <a:t>6/6/2019</a:t>
            </a:fld>
            <a:endParaRPr lang="en-US"/>
          </a:p>
        </p:txBody>
      </p:sp>
      <p:sp>
        <p:nvSpPr>
          <p:cNvPr id="5" name="Footer Placeholder 4"/>
          <p:cNvSpPr>
            <a:spLocks noGrp="1"/>
          </p:cNvSpPr>
          <p:nvPr>
            <p:ph type="ftr" sz="quarter" idx="11"/>
          </p:nvPr>
        </p:nvSpPr>
        <p:spPr>
          <a:xfrm>
            <a:off x="1479486" y="8144232"/>
            <a:ext cx="3985888" cy="486833"/>
          </a:xfrm>
        </p:spPr>
        <p:txBody>
          <a:bodyPr/>
          <a:lstStyle/>
          <a:p>
            <a:endParaRPr lang="en-US"/>
          </a:p>
        </p:txBody>
      </p:sp>
      <p:sp>
        <p:nvSpPr>
          <p:cNvPr id="6" name="Slide Number Placeholder 5"/>
          <p:cNvSpPr>
            <a:spLocks noGrp="1"/>
          </p:cNvSpPr>
          <p:nvPr>
            <p:ph type="sldNum" sz="quarter" idx="12"/>
          </p:nvPr>
        </p:nvSpPr>
        <p:spPr>
          <a:xfrm>
            <a:off x="6194226" y="8144232"/>
            <a:ext cx="320875" cy="486833"/>
          </a:xfrm>
        </p:spPr>
        <p:txBody>
          <a:bodyPr/>
          <a:lstStyle/>
          <a:p>
            <a:fld id="{4F5562C5-7AC9-4811-AE3C-856561712CA2}" type="slidenum">
              <a:rPr lang="en-US" smtClean="0"/>
              <a:t>‹#›</a:t>
            </a:fld>
            <a:endParaRPr lang="en-US"/>
          </a:p>
        </p:txBody>
      </p:sp>
    </p:spTree>
    <p:extLst>
      <p:ext uri="{BB962C8B-B14F-4D97-AF65-F5344CB8AC3E}">
        <p14:creationId xmlns:p14="http://schemas.microsoft.com/office/powerpoint/2010/main" val="709404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90247" y="3555998"/>
            <a:ext cx="5024854" cy="3146761"/>
          </a:xfrm>
        </p:spPr>
        <p:txBody>
          <a:bodyPr anchor="b"/>
          <a:lstStyle>
            <a:lvl1pPr algn="r">
              <a:defRPr sz="3000" b="0" cap="none"/>
            </a:lvl1pPr>
          </a:lstStyle>
          <a:p>
            <a:r>
              <a:rPr lang="en-US"/>
              <a:t>Click to edit Master title style</a:t>
            </a:r>
            <a:endParaRPr lang="en-US" dirty="0"/>
          </a:p>
        </p:txBody>
      </p:sp>
      <p:sp>
        <p:nvSpPr>
          <p:cNvPr id="3" name="Text Placeholder 2"/>
          <p:cNvSpPr>
            <a:spLocks noGrp="1"/>
          </p:cNvSpPr>
          <p:nvPr>
            <p:ph type="body" idx="1"/>
          </p:nvPr>
        </p:nvSpPr>
        <p:spPr>
          <a:xfrm>
            <a:off x="1490248" y="6702760"/>
            <a:ext cx="5024852" cy="1147200"/>
          </a:xfrm>
        </p:spPr>
        <p:txBody>
          <a:bodyPr anchor="t">
            <a:normAutofit/>
          </a:bodyPr>
          <a:lstStyle>
            <a:lvl1pPr marL="0" indent="0" algn="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154517-7EA7-4799-A5A7-3C2751CC13DA}" type="datetimeFigureOut">
              <a:rPr lang="en-US" smtClean="0"/>
              <a:t>6/6/2019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204988" y="8154761"/>
            <a:ext cx="310112" cy="486833"/>
          </a:xfrm>
        </p:spPr>
        <p:txBody>
          <a:bodyPr/>
          <a:lstStyle/>
          <a:p>
            <a:fld id="{4F5562C5-7AC9-4811-AE3C-856561712CA2}" type="slidenum">
              <a:rPr lang="en-US" smtClean="0"/>
              <a:t>‹#›</a:t>
            </a:fld>
            <a:endParaRPr lang="en-US"/>
          </a:p>
        </p:txBody>
      </p:sp>
    </p:spTree>
    <p:extLst>
      <p:ext uri="{BB962C8B-B14F-4D97-AF65-F5344CB8AC3E}">
        <p14:creationId xmlns:p14="http://schemas.microsoft.com/office/powerpoint/2010/main" val="700764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914402"/>
            <a:ext cx="5778500" cy="23367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36600" y="3556000"/>
            <a:ext cx="2804922" cy="4491565"/>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710178" y="3556000"/>
            <a:ext cx="2804922" cy="4462432"/>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D154517-7EA7-4799-A5A7-3C2751CC13DA}" type="datetimeFigureOut">
              <a:rPr lang="en-US" smtClean="0"/>
              <a:t>6/6/2019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5562C5-7AC9-4811-AE3C-856561712CA2}" type="slidenum">
              <a:rPr lang="en-US" smtClean="0"/>
              <a:t>‹#›</a:t>
            </a:fld>
            <a:endParaRPr lang="en-US"/>
          </a:p>
        </p:txBody>
      </p:sp>
    </p:spTree>
    <p:extLst>
      <p:ext uri="{BB962C8B-B14F-4D97-AF65-F5344CB8AC3E}">
        <p14:creationId xmlns:p14="http://schemas.microsoft.com/office/powerpoint/2010/main" val="241957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97111" y="3544711"/>
            <a:ext cx="2592218" cy="768349"/>
          </a:xfrm>
        </p:spPr>
        <p:txBody>
          <a:bodyPr anchor="b">
            <a:noAutofit/>
          </a:bodyPr>
          <a:lstStyle>
            <a:lvl1pPr marL="0" indent="0">
              <a:buNone/>
              <a:defRPr sz="2100" b="0">
                <a:solidFill>
                  <a:schemeClr val="accent1">
                    <a:lumMod val="7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35142" y="4447115"/>
            <a:ext cx="2754186" cy="3553679"/>
          </a:xfrm>
        </p:spPr>
        <p:txBody>
          <a:bodyPr anchor="t">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71282" y="3556000"/>
            <a:ext cx="2600855" cy="768349"/>
          </a:xfrm>
        </p:spPr>
        <p:txBody>
          <a:bodyPr anchor="b">
            <a:noAutofit/>
          </a:bodyPr>
          <a:lstStyle>
            <a:lvl1pPr marL="0" indent="0">
              <a:buNone/>
              <a:defRPr sz="2100" b="0">
                <a:solidFill>
                  <a:schemeClr val="accent1">
                    <a:lumMod val="7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717950" y="4447115"/>
            <a:ext cx="2754186" cy="3553679"/>
          </a:xfrm>
        </p:spPr>
        <p:txBody>
          <a:bodyPr anchor="t">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D154517-7EA7-4799-A5A7-3C2751CC13DA}" type="datetimeFigureOut">
              <a:rPr lang="en-US" smtClean="0"/>
              <a:t>6/6/2019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5562C5-7AC9-4811-AE3C-856561712CA2}" type="slidenum">
              <a:rPr lang="en-US" smtClean="0"/>
              <a:t>‹#›</a:t>
            </a:fld>
            <a:endParaRPr lang="en-US"/>
          </a:p>
        </p:txBody>
      </p:sp>
    </p:spTree>
    <p:extLst>
      <p:ext uri="{BB962C8B-B14F-4D97-AF65-F5344CB8AC3E}">
        <p14:creationId xmlns:p14="http://schemas.microsoft.com/office/powerpoint/2010/main" val="1121388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D154517-7EA7-4799-A5A7-3C2751CC13DA}" type="datetimeFigureOut">
              <a:rPr lang="en-US" smtClean="0"/>
              <a:t>6/6/2019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5562C5-7AC9-4811-AE3C-856561712CA2}" type="slidenum">
              <a:rPr lang="en-US" smtClean="0"/>
              <a:t>‹#›</a:t>
            </a:fld>
            <a:endParaRPr lang="en-US"/>
          </a:p>
        </p:txBody>
      </p:sp>
    </p:spTree>
    <p:extLst>
      <p:ext uri="{BB962C8B-B14F-4D97-AF65-F5344CB8AC3E}">
        <p14:creationId xmlns:p14="http://schemas.microsoft.com/office/powerpoint/2010/main" val="3254020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154517-7EA7-4799-A5A7-3C2751CC13DA}" type="datetimeFigureOut">
              <a:rPr lang="en-US" smtClean="0"/>
              <a:t>6/6/2019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5562C5-7AC9-4811-AE3C-856561712CA2}" type="slidenum">
              <a:rPr lang="en-US" smtClean="0"/>
              <a:t>‹#›</a:t>
            </a:fld>
            <a:endParaRPr lang="en-US"/>
          </a:p>
        </p:txBody>
      </p:sp>
    </p:spTree>
    <p:extLst>
      <p:ext uri="{BB962C8B-B14F-4D97-AF65-F5344CB8AC3E}">
        <p14:creationId xmlns:p14="http://schemas.microsoft.com/office/powerpoint/2010/main" val="3132246064"/>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5143" y="2133600"/>
            <a:ext cx="1996901" cy="1828800"/>
          </a:xfrm>
        </p:spPr>
        <p:txBody>
          <a:bodyPr anchor="b">
            <a:normAutofit/>
          </a:bodyPr>
          <a:lstStyle>
            <a:lvl1pPr algn="ctr">
              <a:defRPr sz="1800" b="0"/>
            </a:lvl1pPr>
          </a:lstStyle>
          <a:p>
            <a:r>
              <a:rPr lang="en-US"/>
              <a:t>Click to edit Master title style</a:t>
            </a:r>
            <a:endParaRPr lang="en-US" dirty="0"/>
          </a:p>
        </p:txBody>
      </p:sp>
      <p:sp>
        <p:nvSpPr>
          <p:cNvPr id="3" name="Content Placeholder 2"/>
          <p:cNvSpPr>
            <a:spLocks noGrp="1"/>
          </p:cNvSpPr>
          <p:nvPr>
            <p:ph idx="1"/>
          </p:nvPr>
        </p:nvSpPr>
        <p:spPr>
          <a:xfrm>
            <a:off x="2960665" y="914401"/>
            <a:ext cx="3511472" cy="6807201"/>
          </a:xfrm>
        </p:spPr>
        <p:txBody>
          <a:bodyPr anchor="ctr">
            <a:normAutofit/>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5143" y="3962400"/>
            <a:ext cx="1996901" cy="2438400"/>
          </a:xfrm>
        </p:spPr>
        <p:txBody>
          <a:bodyPr>
            <a:normAutofit/>
          </a:bodyPr>
          <a:lstStyle>
            <a:lvl1pPr marL="0" indent="0" algn="ctr">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8D154517-7EA7-4799-A5A7-3C2751CC13DA}" type="datetimeFigureOut">
              <a:rPr lang="en-US" smtClean="0"/>
              <a:t>6/6/2019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5562C5-7AC9-4811-AE3C-856561712CA2}" type="slidenum">
              <a:rPr lang="en-US" smtClean="0"/>
              <a:t>‹#›</a:t>
            </a:fld>
            <a:endParaRPr lang="en-US"/>
          </a:p>
        </p:txBody>
      </p:sp>
    </p:spTree>
    <p:extLst>
      <p:ext uri="{BB962C8B-B14F-4D97-AF65-F5344CB8AC3E}">
        <p14:creationId xmlns:p14="http://schemas.microsoft.com/office/powerpoint/2010/main" val="1022420580"/>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4250" y="2336799"/>
            <a:ext cx="3053009" cy="1828800"/>
          </a:xfrm>
        </p:spPr>
        <p:txBody>
          <a:bodyPr anchor="b">
            <a:normAutofit/>
          </a:bodyPr>
          <a:lstStyle>
            <a:lvl1pPr algn="ctr">
              <a:defRPr sz="21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4273122" y="1219200"/>
            <a:ext cx="1846028" cy="6096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834250" y="4165599"/>
            <a:ext cx="3053009" cy="2438400"/>
          </a:xfrm>
        </p:spPr>
        <p:txBody>
          <a:bodyPr>
            <a:normAutofit/>
          </a:bodyPr>
          <a:lstStyle>
            <a:lvl1pPr marL="0" indent="0" algn="ctr">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8D154517-7EA7-4799-A5A7-3C2751CC13DA}" type="datetimeFigureOut">
              <a:rPr lang="en-US" smtClean="0"/>
              <a:t>6/6/2019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5562C5-7AC9-4811-AE3C-856561712CA2}" type="slidenum">
              <a:rPr lang="en-US" smtClean="0"/>
              <a:t>‹#›</a:t>
            </a:fld>
            <a:endParaRPr lang="en-US"/>
          </a:p>
        </p:txBody>
      </p:sp>
    </p:spTree>
    <p:extLst>
      <p:ext uri="{BB962C8B-B14F-4D97-AF65-F5344CB8AC3E}">
        <p14:creationId xmlns:p14="http://schemas.microsoft.com/office/powerpoint/2010/main" val="3740058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1"/>
            <a:ext cx="1599010" cy="9144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736600" y="609601"/>
            <a:ext cx="5778500" cy="929488"/>
          </a:xfrm>
          <a:prstGeom prst="rect">
            <a:avLst/>
          </a:prstGeom>
          <a:effectLst/>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736600" y="1720159"/>
            <a:ext cx="5778500" cy="6311836"/>
          </a:xfrm>
          <a:prstGeom prst="rect">
            <a:avLst/>
          </a:prstGeom>
        </p:spPr>
        <p:txBody>
          <a:bodyPr vert="horz" lIns="91440" tIns="45720" rIns="91440" bIns="45720" rtlCol="0"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519010" y="8154761"/>
            <a:ext cx="643105" cy="486833"/>
          </a:xfrm>
          <a:prstGeom prst="rect">
            <a:avLst/>
          </a:prstGeom>
        </p:spPr>
        <p:txBody>
          <a:bodyPr vert="horz" lIns="91440" tIns="45720" rIns="91440" bIns="45720" rtlCol="0" anchor="ctr"/>
          <a:lstStyle>
            <a:lvl1pPr algn="r">
              <a:defRPr sz="750" b="0" i="0">
                <a:solidFill>
                  <a:schemeClr val="tx1"/>
                </a:solidFill>
                <a:effectLst/>
                <a:latin typeface="+mn-lt"/>
              </a:defRPr>
            </a:lvl1pPr>
          </a:lstStyle>
          <a:p>
            <a:fld id="{8D154517-7EA7-4799-A5A7-3C2751CC13DA}" type="datetimeFigureOut">
              <a:rPr lang="en-US" smtClean="0"/>
              <a:t>6/6/2019</a:t>
            </a:fld>
            <a:endParaRPr lang="en-US"/>
          </a:p>
        </p:txBody>
      </p:sp>
      <p:sp>
        <p:nvSpPr>
          <p:cNvPr id="5" name="Footer Placeholder 4"/>
          <p:cNvSpPr>
            <a:spLocks noGrp="1"/>
          </p:cNvSpPr>
          <p:nvPr>
            <p:ph type="ftr" sz="quarter" idx="3"/>
          </p:nvPr>
        </p:nvSpPr>
        <p:spPr>
          <a:xfrm>
            <a:off x="1490248" y="8154761"/>
            <a:ext cx="3985888" cy="486833"/>
          </a:xfrm>
          <a:prstGeom prst="rect">
            <a:avLst/>
          </a:prstGeom>
        </p:spPr>
        <p:txBody>
          <a:bodyPr vert="horz" lIns="91440" tIns="45720" rIns="91440" bIns="45720" rtlCol="0" anchor="ctr"/>
          <a:lstStyle>
            <a:lvl1pPr algn="l">
              <a:defRPr sz="75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6204988" y="8154761"/>
            <a:ext cx="310112" cy="486833"/>
          </a:xfrm>
          <a:prstGeom prst="rect">
            <a:avLst/>
          </a:prstGeom>
        </p:spPr>
        <p:txBody>
          <a:bodyPr vert="horz" lIns="91440" tIns="45720" rIns="91440" bIns="45720" rtlCol="0" anchor="ctr"/>
          <a:lstStyle>
            <a:lvl1pPr algn="r">
              <a:defRPr sz="750" b="0" i="0">
                <a:solidFill>
                  <a:schemeClr val="tx1"/>
                </a:solidFill>
                <a:effectLst/>
                <a:latin typeface="+mn-lt"/>
              </a:defRPr>
            </a:lvl1pPr>
          </a:lstStyle>
          <a:p>
            <a:fld id="{4F5562C5-7AC9-4811-AE3C-856561712CA2}" type="slidenum">
              <a:rPr lang="en-US" smtClean="0"/>
              <a:t>‹#›</a:t>
            </a:fld>
            <a:endParaRPr lang="en-US"/>
          </a:p>
        </p:txBody>
      </p:sp>
    </p:spTree>
    <p:extLst>
      <p:ext uri="{BB962C8B-B14F-4D97-AF65-F5344CB8AC3E}">
        <p14:creationId xmlns:p14="http://schemas.microsoft.com/office/powerpoint/2010/main" val="148609515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ctr" defTabSz="342900" rtl="0" eaLnBrk="1" latinLnBrk="0" hangingPunct="1">
        <a:spcBef>
          <a:spcPct val="0"/>
        </a:spcBef>
        <a:buNone/>
        <a:defRPr sz="3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4313" indent="-214313" algn="l" defTabSz="342900" rtl="0" eaLnBrk="1" latinLnBrk="0" hangingPunct="1">
        <a:spcBef>
          <a:spcPct val="20000"/>
        </a:spcBef>
        <a:spcAft>
          <a:spcPts val="45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557213" indent="-214313" algn="l" defTabSz="342900" rtl="0" eaLnBrk="1" latinLnBrk="0" hangingPunct="1">
        <a:spcBef>
          <a:spcPct val="20000"/>
        </a:spcBef>
        <a:spcAft>
          <a:spcPts val="450"/>
        </a:spcAft>
        <a:buClr>
          <a:schemeClr val="accent1">
            <a:lumMod val="75000"/>
          </a:schemeClr>
        </a:buClr>
        <a:buSzPct val="145000"/>
        <a:buFont typeface="Arial"/>
        <a:buChar char="•"/>
        <a:defRPr sz="1800" kern="1200" cap="none">
          <a:solidFill>
            <a:schemeClr val="tx1"/>
          </a:solidFill>
          <a:effectLst/>
          <a:latin typeface="+mn-lt"/>
          <a:ea typeface="+mn-ea"/>
          <a:cs typeface="+mn-cs"/>
        </a:defRPr>
      </a:lvl2pPr>
      <a:lvl3pPr marL="900113" indent="-214313" algn="l" defTabSz="342900" rtl="0" eaLnBrk="1" latinLnBrk="0" hangingPunct="1">
        <a:spcBef>
          <a:spcPct val="20000"/>
        </a:spcBef>
        <a:spcAft>
          <a:spcPts val="450"/>
        </a:spcAft>
        <a:buClr>
          <a:schemeClr val="accent1">
            <a:lumMod val="75000"/>
          </a:schemeClr>
        </a:buClr>
        <a:buSzPct val="145000"/>
        <a:buFont typeface="Arial"/>
        <a:buChar char="•"/>
        <a:defRPr sz="1600" kern="1200" cap="none">
          <a:solidFill>
            <a:schemeClr val="tx1"/>
          </a:solidFill>
          <a:effectLst/>
          <a:latin typeface="+mn-lt"/>
          <a:ea typeface="+mn-ea"/>
          <a:cs typeface="+mn-cs"/>
        </a:defRPr>
      </a:lvl3pPr>
      <a:lvl4pPr marL="1157288" indent="-128588" algn="l" defTabSz="342900" rtl="0" eaLnBrk="1" latinLnBrk="0" hangingPunct="1">
        <a:spcBef>
          <a:spcPct val="20000"/>
        </a:spcBef>
        <a:spcAft>
          <a:spcPts val="45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1500188" indent="-128588" algn="l" defTabSz="342900" rtl="0" eaLnBrk="1" latinLnBrk="0" hangingPunct="1">
        <a:spcBef>
          <a:spcPct val="20000"/>
        </a:spcBef>
        <a:spcAft>
          <a:spcPts val="450"/>
        </a:spcAft>
        <a:buClr>
          <a:schemeClr val="accent1">
            <a:lumMod val="75000"/>
          </a:schemeClr>
        </a:buClr>
        <a:buSzPct val="145000"/>
        <a:buFont typeface="Arial"/>
        <a:buChar char="•"/>
        <a:defRPr sz="1200" kern="1200" cap="none">
          <a:solidFill>
            <a:schemeClr val="tx1"/>
          </a:solidFill>
          <a:effectLst/>
          <a:latin typeface="+mn-lt"/>
          <a:ea typeface="+mn-ea"/>
          <a:cs typeface="+mn-cs"/>
        </a:defRPr>
      </a:lvl5pPr>
      <a:lvl6pPr marL="1885950" indent="-171450" algn="l" defTabSz="342900" rtl="0" eaLnBrk="1" latinLnBrk="0" hangingPunct="1">
        <a:spcBef>
          <a:spcPct val="20000"/>
        </a:spcBef>
        <a:spcAft>
          <a:spcPts val="450"/>
        </a:spcAft>
        <a:buClr>
          <a:schemeClr val="accent1">
            <a:lumMod val="75000"/>
          </a:schemeClr>
        </a:buClr>
        <a:buSzPct val="145000"/>
        <a:buFont typeface="Arial"/>
        <a:buChar char="•"/>
        <a:defRPr sz="1050" kern="1200" cap="none">
          <a:solidFill>
            <a:schemeClr val="tx1"/>
          </a:solidFill>
          <a:effectLst/>
          <a:latin typeface="+mn-lt"/>
          <a:ea typeface="+mn-ea"/>
          <a:cs typeface="+mn-cs"/>
        </a:defRPr>
      </a:lvl6pPr>
      <a:lvl7pPr marL="2228850" indent="-171450" algn="l" defTabSz="342900" rtl="0" eaLnBrk="1" latinLnBrk="0" hangingPunct="1">
        <a:spcBef>
          <a:spcPct val="20000"/>
        </a:spcBef>
        <a:spcAft>
          <a:spcPts val="450"/>
        </a:spcAft>
        <a:buClr>
          <a:schemeClr val="accent1">
            <a:lumMod val="75000"/>
          </a:schemeClr>
        </a:buClr>
        <a:buSzPct val="145000"/>
        <a:buFont typeface="Arial"/>
        <a:buChar char="•"/>
        <a:defRPr sz="1050" kern="1200" cap="none">
          <a:solidFill>
            <a:schemeClr val="tx1"/>
          </a:solidFill>
          <a:effectLst/>
          <a:latin typeface="+mn-lt"/>
          <a:ea typeface="+mn-ea"/>
          <a:cs typeface="+mn-cs"/>
        </a:defRPr>
      </a:lvl7pPr>
      <a:lvl8pPr marL="2571750" indent="-171450" algn="l" defTabSz="342900" rtl="0" eaLnBrk="1" latinLnBrk="0" hangingPunct="1">
        <a:spcBef>
          <a:spcPct val="20000"/>
        </a:spcBef>
        <a:spcAft>
          <a:spcPts val="450"/>
        </a:spcAft>
        <a:buClr>
          <a:schemeClr val="accent1">
            <a:lumMod val="75000"/>
          </a:schemeClr>
        </a:buClr>
        <a:buSzPct val="145000"/>
        <a:buFont typeface="Arial"/>
        <a:buChar char="•"/>
        <a:defRPr sz="1050" kern="1200" cap="none">
          <a:solidFill>
            <a:schemeClr val="tx1"/>
          </a:solidFill>
          <a:effectLst/>
          <a:latin typeface="+mn-lt"/>
          <a:ea typeface="+mn-ea"/>
          <a:cs typeface="+mn-cs"/>
        </a:defRPr>
      </a:lvl8pPr>
      <a:lvl9pPr marL="2914650" indent="-171450" algn="l" defTabSz="342900" rtl="0" eaLnBrk="1" latinLnBrk="0" hangingPunct="1">
        <a:spcBef>
          <a:spcPct val="20000"/>
        </a:spcBef>
        <a:spcAft>
          <a:spcPts val="450"/>
        </a:spcAft>
        <a:buClr>
          <a:schemeClr val="accent1">
            <a:lumMod val="75000"/>
          </a:schemeClr>
        </a:buClr>
        <a:buSzPct val="145000"/>
        <a:buFont typeface="Arial"/>
        <a:buChar char="•"/>
        <a:defRPr sz="1050" kern="1200" cap="none">
          <a:solidFill>
            <a:schemeClr val="tx1"/>
          </a:solidFill>
          <a:effectLst/>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w3resource.com/html5-canvas/html5-canvas-arc.php"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2C062-2364-45FF-AB19-C2DD92C7AB60}"/>
              </a:ext>
            </a:extLst>
          </p:cNvPr>
          <p:cNvSpPr>
            <a:spLocks noGrp="1"/>
          </p:cNvSpPr>
          <p:nvPr>
            <p:ph type="ctrTitle"/>
          </p:nvPr>
        </p:nvSpPr>
        <p:spPr/>
        <p:txBody>
          <a:bodyPr/>
          <a:lstStyle/>
          <a:p>
            <a:r>
              <a:rPr lang="en-US" dirty="0"/>
              <a:t>JavaScript – Let’s Draw!</a:t>
            </a:r>
            <a:br>
              <a:rPr lang="en-US" dirty="0"/>
            </a:br>
            <a:endParaRPr lang="en-US" dirty="0"/>
          </a:p>
        </p:txBody>
      </p:sp>
      <p:sp>
        <p:nvSpPr>
          <p:cNvPr id="3" name="Subtitle 2">
            <a:extLst>
              <a:ext uri="{FF2B5EF4-FFF2-40B4-BE49-F238E27FC236}">
                <a16:creationId xmlns:a16="http://schemas.microsoft.com/office/drawing/2014/main" id="{0CF30146-C9D0-4CB8-9F73-A0BC5696A701}"/>
              </a:ext>
            </a:extLst>
          </p:cNvPr>
          <p:cNvSpPr>
            <a:spLocks noGrp="1"/>
          </p:cNvSpPr>
          <p:nvPr>
            <p:ph type="subTitle" idx="1"/>
          </p:nvPr>
        </p:nvSpPr>
        <p:spPr/>
        <p:txBody>
          <a:bodyPr/>
          <a:lstStyle/>
          <a:p>
            <a:r>
              <a:rPr lang="en-US" dirty="0"/>
              <a:t>Use that canvas, play some games</a:t>
            </a:r>
          </a:p>
        </p:txBody>
      </p:sp>
    </p:spTree>
    <p:extLst>
      <p:ext uri="{BB962C8B-B14F-4D97-AF65-F5344CB8AC3E}">
        <p14:creationId xmlns:p14="http://schemas.microsoft.com/office/powerpoint/2010/main" val="17042958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EBB7F-25ED-43D4-A84E-B92652AB6F2E}"/>
              </a:ext>
            </a:extLst>
          </p:cNvPr>
          <p:cNvSpPr>
            <a:spLocks noGrp="1"/>
          </p:cNvSpPr>
          <p:nvPr>
            <p:ph type="title"/>
          </p:nvPr>
        </p:nvSpPr>
        <p:spPr/>
        <p:txBody>
          <a:bodyPr/>
          <a:lstStyle/>
          <a:p>
            <a:r>
              <a:rPr lang="en-US" dirty="0"/>
              <a:t>Recap</a:t>
            </a:r>
          </a:p>
        </p:txBody>
      </p:sp>
      <p:sp>
        <p:nvSpPr>
          <p:cNvPr id="3" name="Content Placeholder 2">
            <a:extLst>
              <a:ext uri="{FF2B5EF4-FFF2-40B4-BE49-F238E27FC236}">
                <a16:creationId xmlns:a16="http://schemas.microsoft.com/office/drawing/2014/main" id="{19727140-395D-4FDD-A991-FEDCBE2C2C85}"/>
              </a:ext>
            </a:extLst>
          </p:cNvPr>
          <p:cNvSpPr>
            <a:spLocks noGrp="1"/>
          </p:cNvSpPr>
          <p:nvPr>
            <p:ph idx="1"/>
          </p:nvPr>
        </p:nvSpPr>
        <p:spPr/>
        <p:txBody>
          <a:bodyPr/>
          <a:lstStyle/>
          <a:p>
            <a:pPr marL="0" indent="0">
              <a:buNone/>
            </a:pPr>
            <a:r>
              <a:rPr lang="en-US" dirty="0"/>
              <a:t>To draw in </a:t>
            </a:r>
            <a:r>
              <a:rPr lang="en-US" dirty="0" err="1"/>
              <a:t>Javascript</a:t>
            </a:r>
            <a:endParaRPr lang="en-US" dirty="0"/>
          </a:p>
          <a:p>
            <a:pPr marL="457200" indent="-457200">
              <a:buFont typeface="+mj-lt"/>
              <a:buAutoNum type="arabicPeriod"/>
            </a:pPr>
            <a:r>
              <a:rPr lang="en-US" dirty="0"/>
              <a:t>Find the canvas (name match HTML)</a:t>
            </a:r>
          </a:p>
          <a:p>
            <a:pPr marL="457200" indent="-457200">
              <a:buFont typeface="+mj-lt"/>
              <a:buAutoNum type="arabicPeriod"/>
            </a:pPr>
            <a:r>
              <a:rPr lang="en-US" dirty="0"/>
              <a:t>Create the context (drawing object)</a:t>
            </a:r>
          </a:p>
          <a:p>
            <a:pPr marL="457200" indent="-457200">
              <a:buFont typeface="+mj-lt"/>
              <a:buAutoNum type="arabicPeriod"/>
            </a:pPr>
            <a:r>
              <a:rPr lang="en-US" dirty="0"/>
              <a:t>Set the style(s) as desired</a:t>
            </a:r>
          </a:p>
          <a:p>
            <a:r>
              <a:rPr lang="en-US" dirty="0"/>
              <a:t>For a line</a:t>
            </a:r>
          </a:p>
          <a:p>
            <a:pPr lvl="1"/>
            <a:r>
              <a:rPr lang="en-US" dirty="0"/>
              <a:t>Create a path, determine start/end locations, stroke</a:t>
            </a:r>
          </a:p>
          <a:p>
            <a:r>
              <a:rPr lang="en-US" dirty="0"/>
              <a:t>For a rectangle</a:t>
            </a:r>
          </a:p>
          <a:p>
            <a:pPr lvl="1"/>
            <a:r>
              <a:rPr lang="en-US" dirty="0"/>
              <a:t>Use draw or fill commands with desired coordinates</a:t>
            </a:r>
          </a:p>
          <a:p>
            <a:r>
              <a:rPr lang="en-US" dirty="0"/>
              <a:t>For a circle</a:t>
            </a:r>
          </a:p>
          <a:p>
            <a:pPr lvl="1"/>
            <a:r>
              <a:rPr lang="en-US" dirty="0"/>
              <a:t>Determine parameters based on picture with radians</a:t>
            </a:r>
          </a:p>
          <a:p>
            <a:pPr lvl="1"/>
            <a:endParaRPr lang="en-US" dirty="0"/>
          </a:p>
        </p:txBody>
      </p:sp>
    </p:spTree>
    <p:extLst>
      <p:ext uri="{BB962C8B-B14F-4D97-AF65-F5344CB8AC3E}">
        <p14:creationId xmlns:p14="http://schemas.microsoft.com/office/powerpoint/2010/main" val="41690909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6AD29-59F9-44F0-9A35-58DB11B1F857}"/>
              </a:ext>
            </a:extLst>
          </p:cNvPr>
          <p:cNvSpPr>
            <a:spLocks noGrp="1"/>
          </p:cNvSpPr>
          <p:nvPr>
            <p:ph type="title"/>
          </p:nvPr>
        </p:nvSpPr>
        <p:spPr/>
        <p:txBody>
          <a:bodyPr/>
          <a:lstStyle/>
          <a:p>
            <a:r>
              <a:rPr lang="en-US" dirty="0"/>
              <a:t>Relax and Play</a:t>
            </a:r>
          </a:p>
        </p:txBody>
      </p:sp>
      <p:sp>
        <p:nvSpPr>
          <p:cNvPr id="3" name="Content Placeholder 2">
            <a:extLst>
              <a:ext uri="{FF2B5EF4-FFF2-40B4-BE49-F238E27FC236}">
                <a16:creationId xmlns:a16="http://schemas.microsoft.com/office/drawing/2014/main" id="{6C0325C7-2C1B-4E99-87EC-7E88B76C9493}"/>
              </a:ext>
            </a:extLst>
          </p:cNvPr>
          <p:cNvSpPr>
            <a:spLocks noGrp="1"/>
          </p:cNvSpPr>
          <p:nvPr>
            <p:ph idx="1"/>
          </p:nvPr>
        </p:nvSpPr>
        <p:spPr>
          <a:xfrm>
            <a:off x="736600" y="1656784"/>
            <a:ext cx="5778500" cy="4454305"/>
          </a:xfrm>
        </p:spPr>
        <p:txBody>
          <a:bodyPr/>
          <a:lstStyle/>
          <a:p>
            <a:r>
              <a:rPr lang="en-US" dirty="0"/>
              <a:t>Experiment with the provided files </a:t>
            </a:r>
          </a:p>
          <a:p>
            <a:r>
              <a:rPr lang="en-US" dirty="0"/>
              <a:t>Ask questions!</a:t>
            </a:r>
          </a:p>
          <a:p>
            <a:endParaRPr lang="en-US" dirty="0"/>
          </a:p>
          <a:p>
            <a:endParaRPr lang="en-US" dirty="0"/>
          </a:p>
          <a:p>
            <a:r>
              <a:rPr lang="en-US" dirty="0"/>
              <a:t>We do have a more structured exercise coming up.</a:t>
            </a:r>
          </a:p>
        </p:txBody>
      </p:sp>
      <p:sp>
        <p:nvSpPr>
          <p:cNvPr id="4" name="TextBox 3">
            <a:extLst>
              <a:ext uri="{FF2B5EF4-FFF2-40B4-BE49-F238E27FC236}">
                <a16:creationId xmlns:a16="http://schemas.microsoft.com/office/drawing/2014/main" id="{C79002A3-2E14-4617-B4D5-AD20540E841B}"/>
              </a:ext>
            </a:extLst>
          </p:cNvPr>
          <p:cNvSpPr txBox="1"/>
          <p:nvPr/>
        </p:nvSpPr>
        <p:spPr>
          <a:xfrm>
            <a:off x="2321981" y="7385569"/>
            <a:ext cx="4355184" cy="830997"/>
          </a:xfrm>
          <a:prstGeom prst="rect">
            <a:avLst/>
          </a:prstGeom>
          <a:noFill/>
        </p:spPr>
        <p:txBody>
          <a:bodyPr wrap="square" rtlCol="0">
            <a:spAutoFit/>
          </a:bodyPr>
          <a:lstStyle/>
          <a:p>
            <a:r>
              <a:rPr lang="en-US" sz="1600" b="1" dirty="0">
                <a:solidFill>
                  <a:schemeClr val="accent1">
                    <a:lumMod val="75000"/>
                  </a:schemeClr>
                </a:solidFill>
              </a:rPr>
              <a:t>Pedagogy sidebar: Unstructured play may not work with your students. We have a lot to cover in a short time.</a:t>
            </a:r>
          </a:p>
        </p:txBody>
      </p:sp>
    </p:spTree>
    <p:extLst>
      <p:ext uri="{BB962C8B-B14F-4D97-AF65-F5344CB8AC3E}">
        <p14:creationId xmlns:p14="http://schemas.microsoft.com/office/powerpoint/2010/main" val="37417697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E8545-5FBE-4BB4-990A-C5BD97A95BBD}"/>
              </a:ext>
            </a:extLst>
          </p:cNvPr>
          <p:cNvSpPr>
            <a:spLocks noGrp="1"/>
          </p:cNvSpPr>
          <p:nvPr>
            <p:ph type="title"/>
          </p:nvPr>
        </p:nvSpPr>
        <p:spPr/>
        <p:txBody>
          <a:bodyPr/>
          <a:lstStyle/>
          <a:p>
            <a:r>
              <a:rPr lang="en-US" dirty="0"/>
              <a:t>JavaScript in separate file</a:t>
            </a:r>
          </a:p>
        </p:txBody>
      </p:sp>
      <p:sp>
        <p:nvSpPr>
          <p:cNvPr id="3" name="Content Placeholder 2">
            <a:extLst>
              <a:ext uri="{FF2B5EF4-FFF2-40B4-BE49-F238E27FC236}">
                <a16:creationId xmlns:a16="http://schemas.microsoft.com/office/drawing/2014/main" id="{3EE9A53A-B8D9-4C74-88FE-EA606FABE398}"/>
              </a:ext>
            </a:extLst>
          </p:cNvPr>
          <p:cNvSpPr>
            <a:spLocks noGrp="1"/>
          </p:cNvSpPr>
          <p:nvPr>
            <p:ph idx="1"/>
          </p:nvPr>
        </p:nvSpPr>
        <p:spPr/>
        <p:txBody>
          <a:bodyPr>
            <a:normAutofit/>
          </a:bodyPr>
          <a:lstStyle/>
          <a:p>
            <a:r>
              <a:rPr lang="en-US" sz="2000" dirty="0"/>
              <a:t>For more complex programs, it’s cleaner to have the JavaScript in a separate file </a:t>
            </a:r>
          </a:p>
          <a:p>
            <a:r>
              <a:rPr lang="en-US" sz="2000" dirty="0"/>
              <a:t>File extension is .</a:t>
            </a:r>
            <a:r>
              <a:rPr lang="en-US" sz="2000" dirty="0" err="1"/>
              <a:t>js</a:t>
            </a:r>
            <a:endParaRPr lang="en-US" sz="2000" dirty="0"/>
          </a:p>
          <a:p>
            <a:r>
              <a:rPr lang="en-US" sz="2000" dirty="0"/>
              <a:t>As with CSS, we must tell the HTML file what type of file and where to find it:</a:t>
            </a:r>
          </a:p>
          <a:p>
            <a:pPr marL="0" indent="0">
              <a:buNone/>
            </a:pPr>
            <a:r>
              <a:rPr lang="en-US" sz="1600" dirty="0">
                <a:latin typeface="Courier New" panose="02070309020205020404" pitchFamily="49" charset="0"/>
                <a:cs typeface="Courier New" panose="02070309020205020404" pitchFamily="49" charset="0"/>
              </a:rPr>
              <a:t>&lt;script type="text/</a:t>
            </a:r>
            <a:r>
              <a:rPr lang="en-US" sz="1600" dirty="0" err="1">
                <a:latin typeface="Courier New" panose="02070309020205020404" pitchFamily="49" charset="0"/>
                <a:cs typeface="Courier New" panose="02070309020205020404" pitchFamily="49" charset="0"/>
              </a:rPr>
              <a:t>javascript</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src</a:t>
            </a:r>
            <a:r>
              <a:rPr lang="en-US" sz="1600" dirty="0">
                <a:latin typeface="Courier New" panose="02070309020205020404" pitchFamily="49" charset="0"/>
                <a:cs typeface="Courier New" panose="02070309020205020404" pitchFamily="49" charset="0"/>
              </a:rPr>
              <a:t>="facesPlan.js"&gt;&lt;/script&gt;</a:t>
            </a:r>
            <a:endParaRPr lang="en-US" sz="2000" dirty="0">
              <a:latin typeface="Courier New" panose="02070309020205020404" pitchFamily="49" charset="0"/>
              <a:cs typeface="Courier New" panose="02070309020205020404" pitchFamily="49" charset="0"/>
            </a:endParaRPr>
          </a:p>
          <a:p>
            <a:r>
              <a:rPr lang="en-US" sz="2000" dirty="0"/>
              <a:t>We’ve seen button clicks as one type of </a:t>
            </a:r>
            <a:r>
              <a:rPr lang="en-US" sz="2000" b="1" i="1" dirty="0"/>
              <a:t>event</a:t>
            </a:r>
            <a:r>
              <a:rPr lang="en-US" sz="2000" dirty="0"/>
              <a:t>. Another type of event is when the program first starts. This event is named </a:t>
            </a:r>
            <a:r>
              <a:rPr lang="en-US" sz="2000" i="1" dirty="0"/>
              <a:t>onload</a:t>
            </a:r>
            <a:r>
              <a:rPr lang="en-US" sz="2000" dirty="0"/>
              <a:t>. </a:t>
            </a:r>
          </a:p>
          <a:p>
            <a:pPr marL="0" indent="0">
              <a:buNone/>
            </a:pPr>
            <a:r>
              <a:rPr lang="en-US" sz="1600" dirty="0" err="1">
                <a:latin typeface="Courier New" panose="02070309020205020404" pitchFamily="49" charset="0"/>
                <a:cs typeface="Courier New" panose="02070309020205020404" pitchFamily="49" charset="0"/>
              </a:rPr>
              <a:t>window.onload</a:t>
            </a:r>
            <a:r>
              <a:rPr lang="en-US" sz="1600" dirty="0">
                <a:latin typeface="Courier New" panose="02070309020205020404" pitchFamily="49" charset="0"/>
                <a:cs typeface="Courier New" panose="02070309020205020404" pitchFamily="49" charset="0"/>
              </a:rPr>
              <a:t> = function() {</a:t>
            </a:r>
          </a:p>
          <a:p>
            <a:pPr marL="0" indent="0">
              <a:buNone/>
            </a:pPr>
            <a:r>
              <a:rPr lang="en-US" sz="1600" dirty="0">
                <a:latin typeface="Courier New" panose="02070309020205020404" pitchFamily="49" charset="0"/>
                <a:cs typeface="Courier New" panose="02070309020205020404" pitchFamily="49" charset="0"/>
              </a:rPr>
              <a:t>	// alert("here"); </a:t>
            </a:r>
          </a:p>
          <a:p>
            <a:pPr marL="0" indent="0">
              <a:buNone/>
            </a:pPr>
            <a:r>
              <a:rPr lang="en-US" sz="1600" dirty="0">
                <a:latin typeface="Courier New" panose="02070309020205020404" pitchFamily="49" charset="0"/>
                <a:cs typeface="Courier New" panose="02070309020205020404" pitchFamily="49" charset="0"/>
              </a:rPr>
              <a:t>	// draw the face when the window loads</a:t>
            </a:r>
          </a:p>
          <a:p>
            <a:pPr marL="0" indent="0">
              <a:buNone/>
            </a:pP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drawFace</a:t>
            </a:r>
            <a:r>
              <a:rPr lang="en-US" sz="1600" dirty="0">
                <a:latin typeface="Courier New" panose="02070309020205020404" pitchFamily="49" charset="0"/>
                <a:cs typeface="Courier New" panose="02070309020205020404" pitchFamily="49" charset="0"/>
              </a:rPr>
              <a:t>(happy);</a:t>
            </a:r>
          </a:p>
          <a:p>
            <a:pPr marL="0" indent="0">
              <a:buNone/>
            </a:pPr>
            <a:r>
              <a:rPr lang="en-US" sz="1600" dirty="0">
                <a:latin typeface="Courier New" panose="02070309020205020404" pitchFamily="49" charset="0"/>
                <a:cs typeface="Courier New" panose="02070309020205020404" pitchFamily="49" charset="0"/>
              </a:rPr>
              <a:t>}</a:t>
            </a:r>
            <a:endParaRPr lang="en-US" sz="2000" dirty="0">
              <a:latin typeface="Courier New" panose="02070309020205020404" pitchFamily="49" charset="0"/>
              <a:cs typeface="Courier New" panose="02070309020205020404" pitchFamily="49" charset="0"/>
            </a:endParaRPr>
          </a:p>
        </p:txBody>
      </p:sp>
      <p:sp>
        <p:nvSpPr>
          <p:cNvPr id="4" name="TextBox 3">
            <a:extLst>
              <a:ext uri="{FF2B5EF4-FFF2-40B4-BE49-F238E27FC236}">
                <a16:creationId xmlns:a16="http://schemas.microsoft.com/office/drawing/2014/main" id="{296FDF6B-1A0C-419A-9ADF-856FB23F4877}"/>
              </a:ext>
            </a:extLst>
          </p:cNvPr>
          <p:cNvSpPr txBox="1"/>
          <p:nvPr/>
        </p:nvSpPr>
        <p:spPr>
          <a:xfrm>
            <a:off x="2218100" y="7864913"/>
            <a:ext cx="4558654" cy="830997"/>
          </a:xfrm>
          <a:prstGeom prst="rect">
            <a:avLst/>
          </a:prstGeom>
          <a:noFill/>
        </p:spPr>
        <p:txBody>
          <a:bodyPr wrap="square" rtlCol="0">
            <a:spAutoFit/>
          </a:bodyPr>
          <a:lstStyle/>
          <a:p>
            <a:r>
              <a:rPr lang="en-US" sz="1600" b="1" dirty="0">
                <a:solidFill>
                  <a:schemeClr val="accent1">
                    <a:lumMod val="75000"/>
                  </a:schemeClr>
                </a:solidFill>
              </a:rPr>
              <a:t>Pedagogy sidebar: Challenge your assumptions. If it looks like function isn’t doing anything, see if it’s even being called.  </a:t>
            </a:r>
          </a:p>
        </p:txBody>
      </p:sp>
    </p:spTree>
    <p:extLst>
      <p:ext uri="{BB962C8B-B14F-4D97-AF65-F5344CB8AC3E}">
        <p14:creationId xmlns:p14="http://schemas.microsoft.com/office/powerpoint/2010/main" val="2218911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28B0E-8E6C-441D-AFBD-47FA99534EDA}"/>
              </a:ext>
            </a:extLst>
          </p:cNvPr>
          <p:cNvSpPr>
            <a:spLocks noGrp="1"/>
          </p:cNvSpPr>
          <p:nvPr>
            <p:ph type="title"/>
          </p:nvPr>
        </p:nvSpPr>
        <p:spPr/>
        <p:txBody>
          <a:bodyPr/>
          <a:lstStyle/>
          <a:p>
            <a:r>
              <a:rPr lang="en-US" dirty="0"/>
              <a:t>Exercise: Draw a Smiley Face</a:t>
            </a:r>
          </a:p>
        </p:txBody>
      </p:sp>
      <p:sp>
        <p:nvSpPr>
          <p:cNvPr id="3" name="Content Placeholder 2">
            <a:extLst>
              <a:ext uri="{FF2B5EF4-FFF2-40B4-BE49-F238E27FC236}">
                <a16:creationId xmlns:a16="http://schemas.microsoft.com/office/drawing/2014/main" id="{3B768D83-8B21-4B40-9365-5385729DFD30}"/>
              </a:ext>
            </a:extLst>
          </p:cNvPr>
          <p:cNvSpPr>
            <a:spLocks noGrp="1"/>
          </p:cNvSpPr>
          <p:nvPr>
            <p:ph idx="1"/>
          </p:nvPr>
        </p:nvSpPr>
        <p:spPr>
          <a:xfrm>
            <a:off x="845242" y="1747320"/>
            <a:ext cx="5778500" cy="2996696"/>
          </a:xfrm>
        </p:spPr>
        <p:txBody>
          <a:bodyPr>
            <a:normAutofit/>
          </a:bodyPr>
          <a:lstStyle/>
          <a:p>
            <a:pPr marL="0" indent="0">
              <a:buNone/>
            </a:pPr>
            <a:r>
              <a:rPr lang="en-US" dirty="0"/>
              <a:t>Plan first!</a:t>
            </a:r>
          </a:p>
          <a:p>
            <a:r>
              <a:rPr lang="en-US" dirty="0"/>
              <a:t>Plan the variables on paper - Worksheet </a:t>
            </a:r>
          </a:p>
          <a:p>
            <a:pPr lvl="1"/>
            <a:r>
              <a:rPr lang="en-US" dirty="0"/>
              <a:t>I will come around and share my design with you</a:t>
            </a:r>
            <a:endParaRPr lang="en-US" sz="1600" dirty="0"/>
          </a:p>
          <a:p>
            <a:r>
              <a:rPr lang="en-US" dirty="0"/>
              <a:t>Use the provided facesPlan.js template</a:t>
            </a:r>
          </a:p>
          <a:p>
            <a:r>
              <a:rPr lang="en-US" dirty="0"/>
              <a:t>Test incrementally (see examples)</a:t>
            </a:r>
          </a:p>
          <a:p>
            <a:r>
              <a:rPr lang="en-US" dirty="0"/>
              <a:t>Read Pedagogy on next slide</a:t>
            </a:r>
          </a:p>
        </p:txBody>
      </p:sp>
    </p:spTree>
    <p:extLst>
      <p:ext uri="{BB962C8B-B14F-4D97-AF65-F5344CB8AC3E}">
        <p14:creationId xmlns:p14="http://schemas.microsoft.com/office/powerpoint/2010/main" val="26485244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28B0E-8E6C-441D-AFBD-47FA99534EDA}"/>
              </a:ext>
            </a:extLst>
          </p:cNvPr>
          <p:cNvSpPr>
            <a:spLocks noGrp="1"/>
          </p:cNvSpPr>
          <p:nvPr>
            <p:ph type="title"/>
          </p:nvPr>
        </p:nvSpPr>
        <p:spPr/>
        <p:txBody>
          <a:bodyPr/>
          <a:lstStyle/>
          <a:p>
            <a:r>
              <a:rPr lang="en-US" dirty="0"/>
              <a:t>Pedagogy</a:t>
            </a:r>
          </a:p>
        </p:txBody>
      </p:sp>
      <p:sp>
        <p:nvSpPr>
          <p:cNvPr id="3" name="Content Placeholder 2">
            <a:extLst>
              <a:ext uri="{FF2B5EF4-FFF2-40B4-BE49-F238E27FC236}">
                <a16:creationId xmlns:a16="http://schemas.microsoft.com/office/drawing/2014/main" id="{3B768D83-8B21-4B40-9365-5385729DFD30}"/>
              </a:ext>
            </a:extLst>
          </p:cNvPr>
          <p:cNvSpPr>
            <a:spLocks noGrp="1"/>
          </p:cNvSpPr>
          <p:nvPr>
            <p:ph idx="1"/>
          </p:nvPr>
        </p:nvSpPr>
        <p:spPr>
          <a:xfrm>
            <a:off x="736600" y="1439502"/>
            <a:ext cx="5778500" cy="5305330"/>
          </a:xfrm>
        </p:spPr>
        <p:txBody>
          <a:bodyPr>
            <a:normAutofit/>
          </a:bodyPr>
          <a:lstStyle/>
          <a:p>
            <a:pPr marL="285750" indent="-285750">
              <a:buFont typeface="Arial" panose="020B0604020202020204" pitchFamily="34" charset="0"/>
              <a:buChar char="•"/>
            </a:pPr>
            <a:r>
              <a:rPr lang="en-US" sz="1600" dirty="0"/>
              <a:t>Students often struggle with planning</a:t>
            </a:r>
          </a:p>
          <a:p>
            <a:pPr marL="285750" indent="-285750">
              <a:buFont typeface="Arial" panose="020B0604020202020204" pitchFamily="34" charset="0"/>
              <a:buChar char="•"/>
            </a:pPr>
            <a:r>
              <a:rPr lang="en-US" sz="1600" dirty="0"/>
              <a:t>Specify program structure via comments (see facesPlan.js)</a:t>
            </a:r>
          </a:p>
          <a:p>
            <a:pPr marL="742950" lvl="1" indent="-285750">
              <a:buFont typeface="Arial" panose="020B0604020202020204" pitchFamily="34" charset="0"/>
              <a:buChar char="•"/>
            </a:pPr>
            <a:r>
              <a:rPr lang="en-US" sz="1600" dirty="0"/>
              <a:t>Comments identify sub-tasks</a:t>
            </a:r>
          </a:p>
          <a:p>
            <a:pPr marL="742950" lvl="1" indent="-285750">
              <a:buFont typeface="Arial" panose="020B0604020202020204" pitchFamily="34" charset="0"/>
              <a:buChar char="•"/>
            </a:pPr>
            <a:r>
              <a:rPr lang="en-US" sz="1600" dirty="0"/>
              <a:t>Easier to support if all students use similar approach</a:t>
            </a:r>
          </a:p>
          <a:p>
            <a:pPr marL="742950" lvl="1" indent="-285750">
              <a:buFont typeface="Arial" panose="020B0604020202020204" pitchFamily="34" charset="0"/>
              <a:buChar char="•"/>
            </a:pPr>
            <a:r>
              <a:rPr lang="en-US" sz="1600" dirty="0"/>
              <a:t>Students more likely to have success (blank page is intimidating)</a:t>
            </a:r>
          </a:p>
          <a:p>
            <a:pPr marL="285750" indent="-285750">
              <a:buFont typeface="Arial" panose="020B0604020202020204" pitchFamily="34" charset="0"/>
              <a:buChar char="•"/>
            </a:pPr>
            <a:r>
              <a:rPr lang="en-US" sz="1600" dirty="0"/>
              <a:t>Specifying function parameters also helpful for novice programmers (see </a:t>
            </a:r>
            <a:r>
              <a:rPr lang="en-US" sz="1600" dirty="0" err="1"/>
              <a:t>DrawCircle</a:t>
            </a:r>
            <a:r>
              <a:rPr lang="en-US" sz="1600" dirty="0"/>
              <a:t>)</a:t>
            </a:r>
          </a:p>
          <a:p>
            <a:pPr marL="742950" lvl="1" indent="-285750">
              <a:buFont typeface="Arial" panose="020B0604020202020204" pitchFamily="34" charset="0"/>
              <a:buChar char="•"/>
            </a:pPr>
            <a:r>
              <a:rPr lang="en-US" sz="1600" dirty="0"/>
              <a:t>Think about what info will function need</a:t>
            </a:r>
          </a:p>
          <a:p>
            <a:pPr marL="742950" lvl="1" indent="-285750">
              <a:buFont typeface="Arial" panose="020B0604020202020204" pitchFamily="34" charset="0"/>
              <a:buChar char="•"/>
            </a:pPr>
            <a:r>
              <a:rPr lang="en-US" sz="1600" dirty="0"/>
              <a:t>Use meaningful names to get parameter order correct. </a:t>
            </a:r>
          </a:p>
          <a:p>
            <a:pPr marL="285750" indent="-285750">
              <a:buFont typeface="Arial" panose="020B0604020202020204" pitchFamily="34" charset="0"/>
              <a:buChar char="•"/>
            </a:pPr>
            <a:r>
              <a:rPr lang="en-US" sz="1600" dirty="0"/>
              <a:t>Writing comments first is an actual technique used by some professionals </a:t>
            </a:r>
          </a:p>
          <a:p>
            <a:pPr marL="285750" indent="-285750">
              <a:buFont typeface="Arial" panose="020B0604020202020204" pitchFamily="34" charset="0"/>
              <a:buChar char="•"/>
            </a:pPr>
            <a:r>
              <a:rPr lang="en-US" sz="1600" dirty="0"/>
              <a:t>Encourage students to use code from examples (remember, effective use of examples is critical)</a:t>
            </a:r>
          </a:p>
          <a:p>
            <a:pPr marL="285750" indent="-285750">
              <a:buFont typeface="Arial" panose="020B0604020202020204" pitchFamily="34" charset="0"/>
              <a:buChar char="•"/>
            </a:pPr>
            <a:r>
              <a:rPr lang="en-US" sz="1600" dirty="0"/>
              <a:t> As students gain experience, require them to do this planning step</a:t>
            </a:r>
          </a:p>
          <a:p>
            <a:pPr marL="0" indent="0">
              <a:buNone/>
            </a:pPr>
            <a:endParaRPr lang="en-US" sz="2000" dirty="0"/>
          </a:p>
        </p:txBody>
      </p:sp>
      <p:sp>
        <p:nvSpPr>
          <p:cNvPr id="4" name="TextBox 3">
            <a:extLst>
              <a:ext uri="{FF2B5EF4-FFF2-40B4-BE49-F238E27FC236}">
                <a16:creationId xmlns:a16="http://schemas.microsoft.com/office/drawing/2014/main" id="{CBFF6F75-51B5-443F-AF4E-DA64CED51DB5}"/>
              </a:ext>
            </a:extLst>
          </p:cNvPr>
          <p:cNvSpPr txBox="1"/>
          <p:nvPr/>
        </p:nvSpPr>
        <p:spPr>
          <a:xfrm>
            <a:off x="914732" y="6900662"/>
            <a:ext cx="5422236" cy="1077218"/>
          </a:xfrm>
          <a:prstGeom prst="rect">
            <a:avLst/>
          </a:prstGeom>
          <a:noFill/>
        </p:spPr>
        <p:txBody>
          <a:bodyPr wrap="square" rtlCol="0">
            <a:spAutoFit/>
          </a:bodyPr>
          <a:lstStyle/>
          <a:p>
            <a:r>
              <a:rPr lang="en-US" sz="1600" b="1" dirty="0">
                <a:solidFill>
                  <a:srgbClr val="7030A0"/>
                </a:solidFill>
              </a:rPr>
              <a:t>DO NOT write the entire program then try to run it!!!!! Model incremental testing. Comments can specify intermediate test points. If you can get students to do this, your job will be MUCH EASIER!</a:t>
            </a:r>
          </a:p>
        </p:txBody>
      </p:sp>
    </p:spTree>
    <p:extLst>
      <p:ext uri="{BB962C8B-B14F-4D97-AF65-F5344CB8AC3E}">
        <p14:creationId xmlns:p14="http://schemas.microsoft.com/office/powerpoint/2010/main" val="31949301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4864F-9FA1-468E-9061-B7033D146EDA}"/>
              </a:ext>
            </a:extLst>
          </p:cNvPr>
          <p:cNvSpPr>
            <a:spLocks noGrp="1"/>
          </p:cNvSpPr>
          <p:nvPr>
            <p:ph type="title"/>
          </p:nvPr>
        </p:nvSpPr>
        <p:spPr/>
        <p:txBody>
          <a:bodyPr>
            <a:normAutofit fontScale="90000"/>
          </a:bodyPr>
          <a:lstStyle/>
          <a:p>
            <a:r>
              <a:rPr lang="en-US" dirty="0"/>
              <a:t>Optional Extension – more challenging</a:t>
            </a:r>
          </a:p>
        </p:txBody>
      </p:sp>
      <p:sp>
        <p:nvSpPr>
          <p:cNvPr id="3" name="Content Placeholder 2">
            <a:extLst>
              <a:ext uri="{FF2B5EF4-FFF2-40B4-BE49-F238E27FC236}">
                <a16:creationId xmlns:a16="http://schemas.microsoft.com/office/drawing/2014/main" id="{08DE0870-4A34-43F8-9B60-A1F0ED591B06}"/>
              </a:ext>
            </a:extLst>
          </p:cNvPr>
          <p:cNvSpPr>
            <a:spLocks noGrp="1"/>
          </p:cNvSpPr>
          <p:nvPr>
            <p:ph idx="1"/>
          </p:nvPr>
        </p:nvSpPr>
        <p:spPr>
          <a:xfrm>
            <a:off x="736600" y="1656784"/>
            <a:ext cx="5778500" cy="6953062"/>
          </a:xfrm>
        </p:spPr>
        <p:txBody>
          <a:bodyPr>
            <a:normAutofit fontScale="92500" lnSpcReduction="20000"/>
          </a:bodyPr>
          <a:lstStyle/>
          <a:p>
            <a:r>
              <a:rPr lang="en-US" dirty="0"/>
              <a:t>Add a parameter to </a:t>
            </a:r>
            <a:r>
              <a:rPr lang="en-US" dirty="0" err="1"/>
              <a:t>drawFace</a:t>
            </a:r>
            <a:r>
              <a:rPr lang="en-US" dirty="0"/>
              <a:t> method. If parameter is set to </a:t>
            </a:r>
            <a:r>
              <a:rPr lang="en-US" dirty="0">
                <a:latin typeface="Courier New" panose="02070309020205020404" pitchFamily="49" charset="0"/>
                <a:cs typeface="Courier New" panose="02070309020205020404" pitchFamily="49" charset="0"/>
              </a:rPr>
              <a:t>0</a:t>
            </a:r>
            <a:r>
              <a:rPr lang="en-US" dirty="0"/>
              <a:t>, draw happy face. If set to 1, draw sad face. </a:t>
            </a:r>
          </a:p>
          <a:p>
            <a:r>
              <a:rPr lang="en-US" dirty="0"/>
              <a:t>TEST – just hard-code function call to either </a:t>
            </a:r>
            <a:r>
              <a:rPr lang="en-US" dirty="0">
                <a:latin typeface="Arial" panose="020B0604020202020204" pitchFamily="34" charset="0"/>
                <a:cs typeface="Arial" panose="020B0604020202020204" pitchFamily="34" charset="0"/>
              </a:rPr>
              <a:t>0</a:t>
            </a:r>
            <a:r>
              <a:rPr lang="en-US" dirty="0"/>
              <a:t> or 1 in the onload method. </a:t>
            </a:r>
          </a:p>
          <a:p>
            <a:r>
              <a:rPr lang="en-US" dirty="0"/>
              <a:t>Add this button to your html (div just helps with spacing)</a:t>
            </a:r>
          </a:p>
          <a:p>
            <a:pPr marL="0" indent="0">
              <a:buNone/>
            </a:pPr>
            <a:r>
              <a:rPr lang="en-US" dirty="0"/>
              <a:t>	</a:t>
            </a:r>
            <a:r>
              <a:rPr lang="en-US" sz="1800" dirty="0">
                <a:latin typeface="Courier New" panose="02070309020205020404" pitchFamily="49" charset="0"/>
                <a:cs typeface="Courier New" panose="02070309020205020404" pitchFamily="49" charset="0"/>
              </a:rPr>
              <a:t>&lt;div&gt;</a:t>
            </a:r>
          </a:p>
          <a:p>
            <a:pPr marL="0" indent="0">
              <a:buNone/>
            </a:pPr>
            <a:r>
              <a:rPr lang="en-US" sz="1800" dirty="0">
                <a:latin typeface="Courier New" panose="02070309020205020404" pitchFamily="49" charset="0"/>
                <a:cs typeface="Courier New" panose="02070309020205020404" pitchFamily="49" charset="0"/>
              </a:rPr>
              <a:t>		&lt;input type="button" </a:t>
            </a:r>
          </a:p>
          <a:p>
            <a:pPr marL="0" indent="0">
              <a:buNone/>
            </a:pPr>
            <a:r>
              <a:rPr lang="en-US" sz="1800" dirty="0">
                <a:latin typeface="Courier New" panose="02070309020205020404" pitchFamily="49" charset="0"/>
                <a:cs typeface="Courier New" panose="02070309020205020404" pitchFamily="49" charset="0"/>
              </a:rPr>
              <a:t>		id="toggle" value="Make me sad" </a:t>
            </a:r>
          </a:p>
          <a:p>
            <a:pPr marL="0" indent="0">
              <a:buNone/>
            </a:pPr>
            <a:r>
              <a:rPr lang="en-US" sz="1800" dirty="0">
                <a:latin typeface="Courier New" panose="02070309020205020404" pitchFamily="49" charset="0"/>
                <a:cs typeface="Courier New" panose="02070309020205020404" pitchFamily="49" charset="0"/>
              </a:rPr>
              <a:t>		onclick="</a:t>
            </a:r>
            <a:r>
              <a:rPr lang="en-US" sz="1800" dirty="0" err="1">
                <a:latin typeface="Courier New" panose="02070309020205020404" pitchFamily="49" charset="0"/>
                <a:cs typeface="Courier New" panose="02070309020205020404" pitchFamily="49" charset="0"/>
              </a:rPr>
              <a:t>toggleIt</a:t>
            </a:r>
            <a:r>
              <a:rPr lang="en-US" sz="1800" dirty="0">
                <a:latin typeface="Courier New" panose="02070309020205020404" pitchFamily="49" charset="0"/>
                <a:cs typeface="Courier New" panose="02070309020205020404" pitchFamily="49" charset="0"/>
              </a:rPr>
              <a:t>();" /&gt;</a:t>
            </a:r>
          </a:p>
          <a:p>
            <a:pPr marL="0" indent="0">
              <a:buNone/>
            </a:pPr>
            <a:r>
              <a:rPr lang="en-US" sz="1800" dirty="0">
                <a:latin typeface="Courier New" panose="02070309020205020404" pitchFamily="49" charset="0"/>
                <a:cs typeface="Courier New" panose="02070309020205020404" pitchFamily="49" charset="0"/>
              </a:rPr>
              <a:t>	&lt;/div&gt;</a:t>
            </a:r>
            <a:endParaRPr lang="en-US" dirty="0">
              <a:latin typeface="Courier New" panose="02070309020205020404" pitchFamily="49" charset="0"/>
              <a:cs typeface="Courier New" panose="02070309020205020404" pitchFamily="49" charset="0"/>
            </a:endParaRPr>
          </a:p>
          <a:p>
            <a:r>
              <a:rPr lang="en-US" dirty="0"/>
              <a:t>Add a global var named </a:t>
            </a:r>
            <a:r>
              <a:rPr lang="en-US" dirty="0">
                <a:latin typeface="Courier New" panose="02070309020205020404" pitchFamily="49" charset="0"/>
                <a:cs typeface="Courier New" panose="02070309020205020404" pitchFamily="49" charset="0"/>
              </a:rPr>
              <a:t>happy</a:t>
            </a:r>
          </a:p>
          <a:p>
            <a:r>
              <a:rPr lang="en-US" dirty="0"/>
              <a:t>Write the method named </a:t>
            </a:r>
            <a:r>
              <a:rPr lang="en-US" dirty="0" err="1">
                <a:latin typeface="Courier New" panose="02070309020205020404" pitchFamily="49" charset="0"/>
                <a:cs typeface="Courier New" panose="02070309020205020404" pitchFamily="49" charset="0"/>
              </a:rPr>
              <a:t>toggleIt</a:t>
            </a:r>
            <a:r>
              <a:rPr lang="en-US" dirty="0"/>
              <a:t> which:</a:t>
            </a:r>
          </a:p>
          <a:p>
            <a:pPr lvl="1"/>
            <a:r>
              <a:rPr lang="en-US" dirty="0"/>
              <a:t>if </a:t>
            </a:r>
            <a:r>
              <a:rPr lang="en-US" dirty="0">
                <a:latin typeface="Courier New" panose="02070309020205020404" pitchFamily="49" charset="0"/>
                <a:cs typeface="Courier New" panose="02070309020205020404" pitchFamily="49" charset="0"/>
              </a:rPr>
              <a:t>happy</a:t>
            </a:r>
            <a:r>
              <a:rPr lang="en-US" dirty="0"/>
              <a:t> =  </a:t>
            </a:r>
            <a:r>
              <a:rPr lang="en-US" dirty="0">
                <a:latin typeface="Arial" panose="020B0604020202020204" pitchFamily="34" charset="0"/>
                <a:cs typeface="Arial" panose="020B0604020202020204" pitchFamily="34" charset="0"/>
              </a:rPr>
              <a:t>0</a:t>
            </a:r>
            <a:r>
              <a:rPr lang="en-US" dirty="0"/>
              <a:t>, set to 1 (and vice versa)</a:t>
            </a:r>
          </a:p>
          <a:p>
            <a:pPr lvl="1"/>
            <a:r>
              <a:rPr lang="en-US" dirty="0"/>
              <a:t>calls </a:t>
            </a:r>
            <a:r>
              <a:rPr lang="en-US" dirty="0" err="1">
                <a:latin typeface="Courier New" panose="02070309020205020404" pitchFamily="49" charset="0"/>
                <a:cs typeface="Courier New" panose="02070309020205020404" pitchFamily="49" charset="0"/>
              </a:rPr>
              <a:t>drawFace</a:t>
            </a:r>
            <a:r>
              <a:rPr lang="en-US" dirty="0"/>
              <a:t> with </a:t>
            </a:r>
            <a:r>
              <a:rPr lang="en-US" dirty="0">
                <a:latin typeface="Courier New" panose="02070309020205020404" pitchFamily="49" charset="0"/>
                <a:cs typeface="Courier New" panose="02070309020205020404" pitchFamily="49" charset="0"/>
              </a:rPr>
              <a:t>happy</a:t>
            </a:r>
            <a:r>
              <a:rPr lang="en-US" dirty="0"/>
              <a:t> as a parameter</a:t>
            </a:r>
          </a:p>
          <a:p>
            <a:pPr lvl="1"/>
            <a:r>
              <a:rPr lang="en-US" dirty="0"/>
              <a:t>sets the text of the button. Hint: you know how to find an element by id (in this case, “toggle”). Setting the button text is like the syntax for </a:t>
            </a:r>
            <a:r>
              <a:rPr lang="en-US" dirty="0" err="1"/>
              <a:t>innerHTML</a:t>
            </a:r>
            <a:r>
              <a:rPr lang="en-US" dirty="0"/>
              <a:t>, but instead of </a:t>
            </a:r>
            <a:r>
              <a:rPr lang="en-US" dirty="0" err="1"/>
              <a:t>innerHTML</a:t>
            </a:r>
            <a:r>
              <a:rPr lang="en-US" dirty="0"/>
              <a:t> you will set value. We covered </a:t>
            </a:r>
            <a:r>
              <a:rPr lang="en-US" dirty="0" err="1"/>
              <a:t>innerHTML</a:t>
            </a:r>
            <a:r>
              <a:rPr lang="en-US" dirty="0"/>
              <a:t> at the end of yesterday’s JS lecture.</a:t>
            </a:r>
          </a:p>
          <a:p>
            <a:endParaRPr lang="en-US" dirty="0"/>
          </a:p>
        </p:txBody>
      </p:sp>
    </p:spTree>
    <p:extLst>
      <p:ext uri="{BB962C8B-B14F-4D97-AF65-F5344CB8AC3E}">
        <p14:creationId xmlns:p14="http://schemas.microsoft.com/office/powerpoint/2010/main" val="3606145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9A441-D32A-4F05-8CCB-115FB6D99E5C}"/>
              </a:ext>
            </a:extLst>
          </p:cNvPr>
          <p:cNvSpPr>
            <a:spLocks noGrp="1"/>
          </p:cNvSpPr>
          <p:nvPr>
            <p:ph type="title"/>
          </p:nvPr>
        </p:nvSpPr>
        <p:spPr/>
        <p:txBody>
          <a:bodyPr/>
          <a:lstStyle/>
          <a:p>
            <a:r>
              <a:rPr lang="en-US" dirty="0"/>
              <a:t>Goal</a:t>
            </a:r>
          </a:p>
        </p:txBody>
      </p:sp>
      <p:sp>
        <p:nvSpPr>
          <p:cNvPr id="3" name="Content Placeholder 2">
            <a:extLst>
              <a:ext uri="{FF2B5EF4-FFF2-40B4-BE49-F238E27FC236}">
                <a16:creationId xmlns:a16="http://schemas.microsoft.com/office/drawing/2014/main" id="{AC715D96-BE04-44D2-91E2-5C332A2C0766}"/>
              </a:ext>
            </a:extLst>
          </p:cNvPr>
          <p:cNvSpPr>
            <a:spLocks noGrp="1"/>
          </p:cNvSpPr>
          <p:nvPr>
            <p:ph idx="1"/>
          </p:nvPr>
        </p:nvSpPr>
        <p:spPr/>
        <p:txBody>
          <a:bodyPr/>
          <a:lstStyle/>
          <a:p>
            <a:r>
              <a:rPr lang="en-US" dirty="0"/>
              <a:t>Learn to about coordinate system</a:t>
            </a:r>
          </a:p>
          <a:p>
            <a:r>
              <a:rPr lang="en-US" dirty="0"/>
              <a:t>Learn to draw lines, rectangles and arc/circles</a:t>
            </a:r>
          </a:p>
          <a:p>
            <a:r>
              <a:rPr lang="en-US" dirty="0"/>
              <a:t>Learn to use variables to control size etc. </a:t>
            </a:r>
          </a:p>
          <a:p>
            <a:endParaRPr lang="en-US" dirty="0"/>
          </a:p>
          <a:p>
            <a:r>
              <a:rPr lang="en-US" dirty="0"/>
              <a:t>We’ll cover all the drawing commands, then you’ll have a chance to explore</a:t>
            </a:r>
          </a:p>
        </p:txBody>
      </p:sp>
    </p:spTree>
    <p:extLst>
      <p:ext uri="{BB962C8B-B14F-4D97-AF65-F5344CB8AC3E}">
        <p14:creationId xmlns:p14="http://schemas.microsoft.com/office/powerpoint/2010/main" val="1575452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49394-B86E-41E2-A81C-5E6CBC0A339F}"/>
              </a:ext>
            </a:extLst>
          </p:cNvPr>
          <p:cNvSpPr>
            <a:spLocks noGrp="1"/>
          </p:cNvSpPr>
          <p:nvPr>
            <p:ph type="title"/>
          </p:nvPr>
        </p:nvSpPr>
        <p:spPr/>
        <p:txBody>
          <a:bodyPr/>
          <a:lstStyle/>
          <a:p>
            <a:r>
              <a:rPr lang="en-US" dirty="0"/>
              <a:t>Start with a Canvas</a:t>
            </a:r>
          </a:p>
        </p:txBody>
      </p:sp>
      <p:sp>
        <p:nvSpPr>
          <p:cNvPr id="3" name="Content Placeholder 2">
            <a:extLst>
              <a:ext uri="{FF2B5EF4-FFF2-40B4-BE49-F238E27FC236}">
                <a16:creationId xmlns:a16="http://schemas.microsoft.com/office/drawing/2014/main" id="{143E9382-19E7-4E07-AF81-498D69D43682}"/>
              </a:ext>
            </a:extLst>
          </p:cNvPr>
          <p:cNvSpPr>
            <a:spLocks noGrp="1"/>
          </p:cNvSpPr>
          <p:nvPr>
            <p:ph idx="1"/>
          </p:nvPr>
        </p:nvSpPr>
        <p:spPr>
          <a:xfrm>
            <a:off x="736600" y="1376127"/>
            <a:ext cx="5882274" cy="6826313"/>
          </a:xfrm>
        </p:spPr>
        <p:txBody>
          <a:bodyPr>
            <a:normAutofit fontScale="70000" lnSpcReduction="20000"/>
          </a:bodyPr>
          <a:lstStyle/>
          <a:p>
            <a:r>
              <a:rPr lang="en-US" b="1" dirty="0"/>
              <a:t>CANVAS</a:t>
            </a:r>
            <a:r>
              <a:rPr lang="en-US" dirty="0"/>
              <a:t> is an HTML </a:t>
            </a:r>
            <a:r>
              <a:rPr lang="en-US" i="1" dirty="0"/>
              <a:t>element</a:t>
            </a:r>
          </a:p>
          <a:p>
            <a:r>
              <a:rPr lang="en-US" dirty="0"/>
              <a:t>The canvas is a container for graphics (appears like a box)</a:t>
            </a:r>
          </a:p>
          <a:p>
            <a:r>
              <a:rPr lang="en-US" dirty="0"/>
              <a:t>Specify the width and height and other properties of the canvas in HTML</a:t>
            </a:r>
          </a:p>
          <a:p>
            <a:r>
              <a:rPr lang="en-US" dirty="0"/>
              <a:t>Actual drawing is done in JavaScript</a:t>
            </a:r>
          </a:p>
          <a:p>
            <a:endParaRPr lang="en-US" dirty="0"/>
          </a:p>
          <a:p>
            <a:pPr marL="0" indent="0">
              <a:buNone/>
            </a:pPr>
            <a:r>
              <a:rPr lang="en-US" dirty="0">
                <a:latin typeface="Courier New" panose="02070309020205020404" pitchFamily="49" charset="0"/>
                <a:cs typeface="Courier New" panose="02070309020205020404" pitchFamily="49" charset="0"/>
              </a:rPr>
              <a:t>&lt;canvas id="</a:t>
            </a:r>
            <a:r>
              <a:rPr lang="en-US" b="1" dirty="0" err="1">
                <a:solidFill>
                  <a:schemeClr val="accent6">
                    <a:lumMod val="50000"/>
                  </a:schemeClr>
                </a:solidFill>
                <a:latin typeface="Courier New" panose="02070309020205020404" pitchFamily="49" charset="0"/>
                <a:cs typeface="Courier New" panose="02070309020205020404" pitchFamily="49" charset="0"/>
              </a:rPr>
              <a:t>myCanvas</a:t>
            </a:r>
            <a:r>
              <a:rPr lang="en-US" dirty="0">
                <a:latin typeface="Courier New" panose="02070309020205020404" pitchFamily="49" charset="0"/>
                <a:cs typeface="Courier New" panose="02070309020205020404" pitchFamily="49" charset="0"/>
              </a:rPr>
              <a:t>" </a:t>
            </a:r>
          </a:p>
          <a:p>
            <a:pPr marL="0" indent="0">
              <a:buNone/>
            </a:pPr>
            <a:r>
              <a:rPr lang="en-US" dirty="0">
                <a:latin typeface="Courier New" panose="02070309020205020404" pitchFamily="49" charset="0"/>
                <a:cs typeface="Courier New" panose="02070309020205020404" pitchFamily="49" charset="0"/>
              </a:rPr>
              <a:t>	width="200" height="100" 	style="border:1px solid #000000;"&gt;</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&lt;/canvas&gt; </a:t>
            </a:r>
          </a:p>
          <a:p>
            <a:endParaRPr lang="en-US" dirty="0"/>
          </a:p>
          <a:p>
            <a:r>
              <a:rPr lang="en-US" dirty="0"/>
              <a:t>id is needed so JavaScript can find it</a:t>
            </a:r>
          </a:p>
          <a:p>
            <a:r>
              <a:rPr lang="en-US" dirty="0"/>
              <a:t>width/height specify size in pixels</a:t>
            </a:r>
          </a:p>
          <a:p>
            <a:r>
              <a:rPr lang="en-US" dirty="0"/>
              <a:t>style is optional</a:t>
            </a:r>
          </a:p>
          <a:p>
            <a:r>
              <a:rPr lang="en-US" dirty="0"/>
              <a:t>inside JavaScript, canvas is an </a:t>
            </a:r>
            <a:r>
              <a:rPr lang="en-US" b="1" dirty="0"/>
              <a:t>OBJECT</a:t>
            </a:r>
            <a:r>
              <a:rPr lang="en-US" dirty="0"/>
              <a:t> that contains values (soon we’ll see width &amp; height) and also methods (see below)</a:t>
            </a:r>
          </a:p>
          <a:p>
            <a:endParaRPr lang="en-US" dirty="0"/>
          </a:p>
          <a:p>
            <a:pPr marL="0" indent="0">
              <a:buNone/>
            </a:pPr>
            <a:r>
              <a:rPr lang="en-US" dirty="0">
                <a:latin typeface="Courier New" panose="02070309020205020404" pitchFamily="49" charset="0"/>
                <a:cs typeface="Courier New" panose="02070309020205020404" pitchFamily="49" charset="0"/>
              </a:rPr>
              <a:t>// Find the canvas</a:t>
            </a:r>
          </a:p>
          <a:p>
            <a:pPr marL="0" indent="0">
              <a:buNone/>
            </a:pPr>
            <a:r>
              <a:rPr lang="en-US" dirty="0">
                <a:latin typeface="Courier New" panose="02070309020205020404" pitchFamily="49" charset="0"/>
                <a:cs typeface="Courier New" panose="02070309020205020404" pitchFamily="49" charset="0"/>
              </a:rPr>
              <a:t>var </a:t>
            </a:r>
            <a:r>
              <a:rPr lang="en-US" b="1" dirty="0">
                <a:solidFill>
                  <a:schemeClr val="accent5">
                    <a:lumMod val="75000"/>
                  </a:schemeClr>
                </a:solidFill>
                <a:latin typeface="Courier New" panose="02070309020205020404" pitchFamily="49" charset="0"/>
                <a:cs typeface="Courier New" panose="02070309020205020404" pitchFamily="49" charset="0"/>
              </a:rPr>
              <a:t>canvas</a:t>
            </a:r>
            <a:r>
              <a:rPr lang="en-US" dirty="0">
                <a:latin typeface="Courier New" panose="02070309020205020404" pitchFamily="49" charset="0"/>
                <a:cs typeface="Courier New" panose="02070309020205020404" pitchFamily="49" charset="0"/>
              </a:rPr>
              <a:t> = 	</a:t>
            </a:r>
            <a:r>
              <a:rPr lang="en-US" dirty="0" err="1">
                <a:latin typeface="Courier New" panose="02070309020205020404" pitchFamily="49" charset="0"/>
                <a:cs typeface="Courier New" panose="02070309020205020404" pitchFamily="49" charset="0"/>
              </a:rPr>
              <a:t>document.getElementById</a:t>
            </a:r>
            <a:r>
              <a:rPr lang="en-US" dirty="0">
                <a:latin typeface="Courier New" panose="02070309020205020404" pitchFamily="49" charset="0"/>
                <a:cs typeface="Courier New" panose="02070309020205020404" pitchFamily="49" charset="0"/>
              </a:rPr>
              <a:t>("</a:t>
            </a:r>
            <a:r>
              <a:rPr lang="en-US" b="1" dirty="0" err="1">
                <a:solidFill>
                  <a:schemeClr val="accent6">
                    <a:lumMod val="50000"/>
                  </a:schemeClr>
                </a:solidFill>
                <a:latin typeface="Courier New" panose="02070309020205020404" pitchFamily="49" charset="0"/>
                <a:cs typeface="Courier New" panose="02070309020205020404" pitchFamily="49" charset="0"/>
              </a:rPr>
              <a:t>myCanvas</a:t>
            </a:r>
            <a:r>
              <a:rPr lang="en-US" dirty="0">
                <a:latin typeface="Courier New" panose="02070309020205020404" pitchFamily="49" charset="0"/>
                <a:cs typeface="Courier New" panose="02070309020205020404" pitchFamily="49" charset="0"/>
              </a:rPr>
              <a:t>");</a:t>
            </a:r>
          </a:p>
          <a:p>
            <a:pPr marL="0" indent="0">
              <a:buNone/>
            </a:pPr>
            <a:r>
              <a:rPr lang="en-US" dirty="0">
                <a:latin typeface="Courier New" panose="02070309020205020404" pitchFamily="49" charset="0"/>
                <a:cs typeface="Courier New" panose="02070309020205020404" pitchFamily="49" charset="0"/>
              </a:rPr>
              <a:t>// Create a drawing object (context)</a:t>
            </a:r>
          </a:p>
          <a:p>
            <a:pPr marL="0" indent="0">
              <a:buNone/>
            </a:pPr>
            <a:r>
              <a:rPr lang="en-US" dirty="0">
                <a:latin typeface="Courier New" panose="02070309020205020404" pitchFamily="49" charset="0"/>
                <a:cs typeface="Courier New" panose="02070309020205020404" pitchFamily="49" charset="0"/>
              </a:rPr>
              <a:t>var </a:t>
            </a:r>
            <a:r>
              <a:rPr lang="en-US" b="1" dirty="0" err="1">
                <a:solidFill>
                  <a:srgbClr val="00B050"/>
                </a:solidFill>
                <a:latin typeface="Courier New" panose="02070309020205020404" pitchFamily="49" charset="0"/>
                <a:cs typeface="Courier New" panose="02070309020205020404" pitchFamily="49" charset="0"/>
              </a:rPr>
              <a:t>ctx</a:t>
            </a:r>
            <a:r>
              <a:rPr lang="en-US" dirty="0">
                <a:latin typeface="Courier New" panose="02070309020205020404" pitchFamily="49" charset="0"/>
                <a:cs typeface="Courier New" panose="02070309020205020404" pitchFamily="49" charset="0"/>
              </a:rPr>
              <a:t> = </a:t>
            </a:r>
            <a:r>
              <a:rPr lang="en-US" b="1" dirty="0" err="1">
                <a:solidFill>
                  <a:schemeClr val="accent5">
                    <a:lumMod val="75000"/>
                  </a:schemeClr>
                </a:solidFill>
                <a:latin typeface="Courier New" panose="02070309020205020404" pitchFamily="49" charset="0"/>
                <a:cs typeface="Courier New" panose="02070309020205020404" pitchFamily="49" charset="0"/>
              </a:rPr>
              <a:t>canvas</a:t>
            </a:r>
            <a:r>
              <a:rPr lang="en-US" dirty="0" err="1">
                <a:latin typeface="Courier New" panose="02070309020205020404" pitchFamily="49" charset="0"/>
                <a:cs typeface="Courier New" panose="02070309020205020404" pitchFamily="49" charset="0"/>
              </a:rPr>
              <a:t>.getContext</a:t>
            </a:r>
            <a:r>
              <a:rPr lang="en-US" dirty="0">
                <a:latin typeface="Courier New" panose="02070309020205020404" pitchFamily="49" charset="0"/>
                <a:cs typeface="Courier New" panose="02070309020205020404" pitchFamily="49" charset="0"/>
              </a:rPr>
              <a:t>("2d");</a:t>
            </a:r>
          </a:p>
        </p:txBody>
      </p:sp>
    </p:spTree>
    <p:extLst>
      <p:ext uri="{BB962C8B-B14F-4D97-AF65-F5344CB8AC3E}">
        <p14:creationId xmlns:p14="http://schemas.microsoft.com/office/powerpoint/2010/main" val="166548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7723B-32A0-42C6-A94E-934797ACDBF2}"/>
              </a:ext>
            </a:extLst>
          </p:cNvPr>
          <p:cNvSpPr>
            <a:spLocks noGrp="1"/>
          </p:cNvSpPr>
          <p:nvPr>
            <p:ph type="title"/>
          </p:nvPr>
        </p:nvSpPr>
        <p:spPr/>
        <p:txBody>
          <a:bodyPr/>
          <a:lstStyle/>
          <a:p>
            <a:r>
              <a:rPr lang="en-US" dirty="0"/>
              <a:t>Canvas coordinates</a:t>
            </a:r>
          </a:p>
        </p:txBody>
      </p:sp>
      <p:sp>
        <p:nvSpPr>
          <p:cNvPr id="3" name="Content Placeholder 2">
            <a:extLst>
              <a:ext uri="{FF2B5EF4-FFF2-40B4-BE49-F238E27FC236}">
                <a16:creationId xmlns:a16="http://schemas.microsoft.com/office/drawing/2014/main" id="{398ED67C-906D-4E39-9798-2C63A56D5DBE}"/>
              </a:ext>
            </a:extLst>
          </p:cNvPr>
          <p:cNvSpPr>
            <a:spLocks noGrp="1"/>
          </p:cNvSpPr>
          <p:nvPr>
            <p:ph idx="1"/>
          </p:nvPr>
        </p:nvSpPr>
        <p:spPr>
          <a:xfrm>
            <a:off x="990207" y="1683238"/>
            <a:ext cx="5524893" cy="3395628"/>
          </a:xfrm>
        </p:spPr>
        <p:txBody>
          <a:bodyPr>
            <a:normAutofit fontScale="85000" lnSpcReduction="20000"/>
          </a:bodyPr>
          <a:lstStyle/>
          <a:p>
            <a:r>
              <a:rPr lang="en-US" dirty="0"/>
              <a:t>Drawing commands are based on x/y coordinates</a:t>
            </a:r>
          </a:p>
          <a:p>
            <a:r>
              <a:rPr lang="en-US" dirty="0"/>
              <a:t>Unlike what you may be used to from a math class, canvas coordinates start with </a:t>
            </a:r>
            <a:r>
              <a:rPr lang="en-US" dirty="0">
                <a:latin typeface="Arial" panose="020B0604020202020204" pitchFamily="34" charset="0"/>
                <a:cs typeface="Arial" panose="020B0604020202020204" pitchFamily="34" charset="0"/>
              </a:rPr>
              <a:t>0,0</a:t>
            </a:r>
            <a:r>
              <a:rPr lang="en-US" dirty="0"/>
              <a:t> in the top left  corner</a:t>
            </a:r>
          </a:p>
          <a:p>
            <a:r>
              <a:rPr lang="en-US" dirty="0"/>
              <a:t>X coordinates go horizontally from </a:t>
            </a:r>
            <a:r>
              <a:rPr lang="en-US" dirty="0">
                <a:latin typeface="Arial" panose="020B0604020202020204" pitchFamily="34" charset="0"/>
                <a:cs typeface="Arial" panose="020B0604020202020204" pitchFamily="34" charset="0"/>
              </a:rPr>
              <a:t>0</a:t>
            </a:r>
            <a:r>
              <a:rPr lang="en-US" dirty="0"/>
              <a:t> to pixel width specified in HTML</a:t>
            </a:r>
          </a:p>
          <a:p>
            <a:r>
              <a:rPr lang="en-US" dirty="0"/>
              <a:t>Y coordinates go vertically from </a:t>
            </a:r>
            <a:r>
              <a:rPr lang="en-US" dirty="0">
                <a:latin typeface="Arial" panose="020B0604020202020204" pitchFamily="34" charset="0"/>
                <a:cs typeface="Arial" panose="020B0604020202020204" pitchFamily="34" charset="0"/>
              </a:rPr>
              <a:t>0</a:t>
            </a:r>
            <a:r>
              <a:rPr lang="en-US" dirty="0"/>
              <a:t> to pixel height specified in HTML</a:t>
            </a:r>
          </a:p>
          <a:p>
            <a:r>
              <a:rPr lang="en-US" dirty="0"/>
              <a:t>Assume; </a:t>
            </a:r>
            <a:r>
              <a:rPr lang="en-US" dirty="0">
                <a:latin typeface="Courier New" panose="02070309020205020404" pitchFamily="49" charset="0"/>
                <a:cs typeface="Courier New" panose="02070309020205020404" pitchFamily="49" charset="0"/>
              </a:rPr>
              <a:t>width="200" height="100"</a:t>
            </a:r>
            <a:endParaRPr lang="en-US" dirty="0"/>
          </a:p>
          <a:p>
            <a:endParaRPr lang="en-US" dirty="0"/>
          </a:p>
        </p:txBody>
      </p:sp>
      <p:sp>
        <p:nvSpPr>
          <p:cNvPr id="4" name="Rectangle 3">
            <a:extLst>
              <a:ext uri="{FF2B5EF4-FFF2-40B4-BE49-F238E27FC236}">
                <a16:creationId xmlns:a16="http://schemas.microsoft.com/office/drawing/2014/main" id="{DE21FBBD-AD68-4CE6-8D96-C9ADE18D3C68}"/>
              </a:ext>
            </a:extLst>
          </p:cNvPr>
          <p:cNvSpPr/>
          <p:nvPr/>
        </p:nvSpPr>
        <p:spPr>
          <a:xfrm>
            <a:off x="2989907" y="6102614"/>
            <a:ext cx="2725093" cy="1828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303D4A49-D79D-4E93-AC16-190C8ECE87F9}"/>
              </a:ext>
            </a:extLst>
          </p:cNvPr>
          <p:cNvSpPr txBox="1"/>
          <p:nvPr/>
        </p:nvSpPr>
        <p:spPr>
          <a:xfrm>
            <a:off x="4218916" y="5567883"/>
            <a:ext cx="325730" cy="461665"/>
          </a:xfrm>
          <a:prstGeom prst="rect">
            <a:avLst/>
          </a:prstGeom>
          <a:noFill/>
        </p:spPr>
        <p:txBody>
          <a:bodyPr wrap="none" rtlCol="0">
            <a:spAutoFit/>
          </a:bodyPr>
          <a:lstStyle/>
          <a:p>
            <a:r>
              <a:rPr lang="en-US" sz="2400" b="1" dirty="0">
                <a:solidFill>
                  <a:srgbClr val="00B050"/>
                </a:solidFill>
              </a:rPr>
              <a:t>x</a:t>
            </a:r>
          </a:p>
        </p:txBody>
      </p:sp>
      <p:sp>
        <p:nvSpPr>
          <p:cNvPr id="6" name="TextBox 5">
            <a:extLst>
              <a:ext uri="{FF2B5EF4-FFF2-40B4-BE49-F238E27FC236}">
                <a16:creationId xmlns:a16="http://schemas.microsoft.com/office/drawing/2014/main" id="{E8EFD680-97F6-4A98-BDBF-44B371120EF2}"/>
              </a:ext>
            </a:extLst>
          </p:cNvPr>
          <p:cNvSpPr txBox="1"/>
          <p:nvPr/>
        </p:nvSpPr>
        <p:spPr>
          <a:xfrm>
            <a:off x="2372014" y="6781052"/>
            <a:ext cx="330540" cy="461665"/>
          </a:xfrm>
          <a:prstGeom prst="rect">
            <a:avLst/>
          </a:prstGeom>
          <a:noFill/>
        </p:spPr>
        <p:txBody>
          <a:bodyPr wrap="none" rtlCol="0">
            <a:spAutoFit/>
          </a:bodyPr>
          <a:lstStyle/>
          <a:p>
            <a:r>
              <a:rPr lang="en-US" sz="2400" b="1" dirty="0">
                <a:solidFill>
                  <a:srgbClr val="00B050"/>
                </a:solidFill>
              </a:rPr>
              <a:t>y</a:t>
            </a:r>
          </a:p>
        </p:txBody>
      </p:sp>
      <p:sp>
        <p:nvSpPr>
          <p:cNvPr id="7" name="TextBox 6">
            <a:extLst>
              <a:ext uri="{FF2B5EF4-FFF2-40B4-BE49-F238E27FC236}">
                <a16:creationId xmlns:a16="http://schemas.microsoft.com/office/drawing/2014/main" id="{8DAC1CB6-0744-4D6A-A0E8-5803C9A2E8A8}"/>
              </a:ext>
            </a:extLst>
          </p:cNvPr>
          <p:cNvSpPr txBox="1"/>
          <p:nvPr/>
        </p:nvSpPr>
        <p:spPr>
          <a:xfrm>
            <a:off x="2933700" y="5697421"/>
            <a:ext cx="312906"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0</a:t>
            </a:r>
          </a:p>
        </p:txBody>
      </p:sp>
      <p:sp>
        <p:nvSpPr>
          <p:cNvPr id="8" name="TextBox 7">
            <a:extLst>
              <a:ext uri="{FF2B5EF4-FFF2-40B4-BE49-F238E27FC236}">
                <a16:creationId xmlns:a16="http://schemas.microsoft.com/office/drawing/2014/main" id="{596F9828-AEDF-4C3F-9DBA-F6B3B32AFF36}"/>
              </a:ext>
            </a:extLst>
          </p:cNvPr>
          <p:cNvSpPr txBox="1"/>
          <p:nvPr/>
        </p:nvSpPr>
        <p:spPr>
          <a:xfrm>
            <a:off x="2687747" y="6103311"/>
            <a:ext cx="312906"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0</a:t>
            </a:r>
          </a:p>
        </p:txBody>
      </p:sp>
      <p:sp>
        <p:nvSpPr>
          <p:cNvPr id="9" name="TextBox 8">
            <a:extLst>
              <a:ext uri="{FF2B5EF4-FFF2-40B4-BE49-F238E27FC236}">
                <a16:creationId xmlns:a16="http://schemas.microsoft.com/office/drawing/2014/main" id="{0D9A278E-A226-43B4-8A6F-BF566AB0C72F}"/>
              </a:ext>
            </a:extLst>
          </p:cNvPr>
          <p:cNvSpPr txBox="1"/>
          <p:nvPr/>
        </p:nvSpPr>
        <p:spPr>
          <a:xfrm>
            <a:off x="5358515" y="5745293"/>
            <a:ext cx="569387"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200</a:t>
            </a:r>
          </a:p>
        </p:txBody>
      </p:sp>
      <p:sp>
        <p:nvSpPr>
          <p:cNvPr id="10" name="TextBox 9">
            <a:extLst>
              <a:ext uri="{FF2B5EF4-FFF2-40B4-BE49-F238E27FC236}">
                <a16:creationId xmlns:a16="http://schemas.microsoft.com/office/drawing/2014/main" id="{E252A761-5412-48AC-92F2-2815FC7AF1CE}"/>
              </a:ext>
            </a:extLst>
          </p:cNvPr>
          <p:cNvSpPr txBox="1"/>
          <p:nvPr/>
        </p:nvSpPr>
        <p:spPr>
          <a:xfrm>
            <a:off x="2479532" y="7624305"/>
            <a:ext cx="569387"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100</a:t>
            </a:r>
          </a:p>
        </p:txBody>
      </p:sp>
    </p:spTree>
    <p:extLst>
      <p:ext uri="{BB962C8B-B14F-4D97-AF65-F5344CB8AC3E}">
        <p14:creationId xmlns:p14="http://schemas.microsoft.com/office/powerpoint/2010/main" val="2136952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3F541-CF81-431A-A4A6-14FBAEA0ABBC}"/>
              </a:ext>
            </a:extLst>
          </p:cNvPr>
          <p:cNvSpPr>
            <a:spLocks noGrp="1"/>
          </p:cNvSpPr>
          <p:nvPr>
            <p:ph type="title"/>
          </p:nvPr>
        </p:nvSpPr>
        <p:spPr/>
        <p:txBody>
          <a:bodyPr/>
          <a:lstStyle/>
          <a:p>
            <a:r>
              <a:rPr lang="en-US" dirty="0"/>
              <a:t>Draw a line</a:t>
            </a:r>
          </a:p>
        </p:txBody>
      </p:sp>
      <p:sp>
        <p:nvSpPr>
          <p:cNvPr id="3" name="Content Placeholder 2">
            <a:extLst>
              <a:ext uri="{FF2B5EF4-FFF2-40B4-BE49-F238E27FC236}">
                <a16:creationId xmlns:a16="http://schemas.microsoft.com/office/drawing/2014/main" id="{14ADCEEB-6CE7-4EDD-B819-817776E17E66}"/>
              </a:ext>
            </a:extLst>
          </p:cNvPr>
          <p:cNvSpPr>
            <a:spLocks noGrp="1"/>
          </p:cNvSpPr>
          <p:nvPr>
            <p:ph idx="1"/>
          </p:nvPr>
        </p:nvSpPr>
        <p:spPr>
          <a:xfrm>
            <a:off x="1167896" y="1656784"/>
            <a:ext cx="5347203" cy="6342971"/>
          </a:xfrm>
        </p:spPr>
        <p:txBody>
          <a:bodyPr>
            <a:normAutofit fontScale="92500"/>
          </a:bodyPr>
          <a:lstStyle/>
          <a:p>
            <a:pPr marL="0" indent="0">
              <a:buNone/>
            </a:pPr>
            <a:r>
              <a:rPr lang="en-US" sz="2400" dirty="0"/>
              <a:t>If you gave a person instructions to draw a line, you might put a mark at the start location and a mark at the end location, then tell the person to draw a line between those marks. </a:t>
            </a:r>
          </a:p>
          <a:p>
            <a:pPr marL="0" indent="0">
              <a:buNone/>
            </a:pPr>
            <a:r>
              <a:rPr lang="en-US" sz="2400" dirty="0"/>
              <a:t>JavaScript commands</a:t>
            </a:r>
          </a:p>
          <a:p>
            <a:r>
              <a:rPr lang="en-US" sz="2400" dirty="0" err="1">
                <a:latin typeface="Courier New" panose="02070309020205020404" pitchFamily="49" charset="0"/>
                <a:cs typeface="Courier New" panose="02070309020205020404" pitchFamily="49" charset="0"/>
              </a:rPr>
              <a:t>beginPath</a:t>
            </a:r>
            <a:r>
              <a:rPr lang="en-US" sz="2400" dirty="0">
                <a:latin typeface="Courier New" panose="02070309020205020404" pitchFamily="49" charset="0"/>
                <a:cs typeface="Courier New" panose="02070309020205020404" pitchFamily="49" charset="0"/>
              </a:rPr>
              <a:t>(); </a:t>
            </a:r>
            <a:r>
              <a:rPr lang="en-US" sz="2400" dirty="0">
                <a:cs typeface="Courier New" panose="02070309020205020404" pitchFamily="49" charset="0"/>
              </a:rPr>
              <a:t>starts a new path (each path can have attributes like color)</a:t>
            </a:r>
            <a:endParaRPr lang="en-US" sz="2400" dirty="0">
              <a:latin typeface="Courier New" panose="02070309020205020404" pitchFamily="49" charset="0"/>
              <a:cs typeface="Courier New" panose="02070309020205020404" pitchFamily="49" charset="0"/>
            </a:endParaRPr>
          </a:p>
          <a:p>
            <a:r>
              <a:rPr lang="en-US" sz="2400" dirty="0" err="1">
                <a:latin typeface="Courier New" panose="02070309020205020404" pitchFamily="49" charset="0"/>
                <a:cs typeface="Courier New" panose="02070309020205020404" pitchFamily="49" charset="0"/>
              </a:rPr>
              <a:t>moveTo</a:t>
            </a:r>
            <a:r>
              <a:rPr lang="en-US" sz="2400" dirty="0">
                <a:latin typeface="Courier New" panose="02070309020205020404" pitchFamily="49" charset="0"/>
                <a:cs typeface="Courier New" panose="02070309020205020404" pitchFamily="49" charset="0"/>
              </a:rPr>
              <a:t>(</a:t>
            </a:r>
            <a:r>
              <a:rPr lang="en-US" sz="2400" dirty="0" err="1">
                <a:latin typeface="Courier New" panose="02070309020205020404" pitchFamily="49" charset="0"/>
                <a:cs typeface="Courier New" panose="02070309020205020404" pitchFamily="49" charset="0"/>
              </a:rPr>
              <a:t>x,y</a:t>
            </a:r>
            <a:r>
              <a:rPr lang="en-US" sz="2400" dirty="0">
                <a:latin typeface="Courier New" panose="02070309020205020404" pitchFamily="49" charset="0"/>
                <a:cs typeface="Courier New" panose="02070309020205020404" pitchFamily="49" charset="0"/>
              </a:rPr>
              <a:t>); </a:t>
            </a:r>
            <a:r>
              <a:rPr lang="en-US" sz="2400" dirty="0"/>
              <a:t>tells JS the start location</a:t>
            </a:r>
          </a:p>
          <a:p>
            <a:r>
              <a:rPr lang="en-US" sz="2400" dirty="0" err="1">
                <a:latin typeface="Courier New" panose="02070309020205020404" pitchFamily="49" charset="0"/>
                <a:cs typeface="Courier New" panose="02070309020205020404" pitchFamily="49" charset="0"/>
              </a:rPr>
              <a:t>lineTo</a:t>
            </a:r>
            <a:r>
              <a:rPr lang="en-US" sz="2400" dirty="0">
                <a:latin typeface="Courier New" panose="02070309020205020404" pitchFamily="49" charset="0"/>
                <a:cs typeface="Courier New" panose="02070309020205020404" pitchFamily="49" charset="0"/>
              </a:rPr>
              <a:t>(</a:t>
            </a:r>
            <a:r>
              <a:rPr lang="en-US" sz="2400" dirty="0" err="1">
                <a:latin typeface="Courier New" panose="02070309020205020404" pitchFamily="49" charset="0"/>
                <a:cs typeface="Courier New" panose="02070309020205020404" pitchFamily="49" charset="0"/>
              </a:rPr>
              <a:t>x,y</a:t>
            </a:r>
            <a:r>
              <a:rPr lang="en-US" sz="2400" dirty="0">
                <a:latin typeface="Courier New" panose="02070309020205020404" pitchFamily="49" charset="0"/>
                <a:cs typeface="Courier New" panose="02070309020205020404" pitchFamily="49" charset="0"/>
              </a:rPr>
              <a:t>);</a:t>
            </a:r>
            <a:r>
              <a:rPr lang="en-US" sz="2400" dirty="0"/>
              <a:t> tells JS the end location</a:t>
            </a:r>
          </a:p>
          <a:p>
            <a:r>
              <a:rPr lang="en-US" dirty="0">
                <a:latin typeface="Courier New" panose="02070309020205020404" pitchFamily="49" charset="0"/>
                <a:cs typeface="Courier New" panose="02070309020205020404" pitchFamily="49" charset="0"/>
              </a:rPr>
              <a:t>s</a:t>
            </a:r>
            <a:r>
              <a:rPr lang="en-US" sz="2400" dirty="0">
                <a:latin typeface="Courier New" panose="02070309020205020404" pitchFamily="49" charset="0"/>
                <a:cs typeface="Courier New" panose="02070309020205020404" pitchFamily="49" charset="0"/>
              </a:rPr>
              <a:t>troke();</a:t>
            </a:r>
            <a:r>
              <a:rPr lang="en-US" sz="2400" dirty="0"/>
              <a:t> actually draws the line</a:t>
            </a:r>
          </a:p>
          <a:p>
            <a:r>
              <a:rPr lang="en-US" dirty="0" err="1">
                <a:latin typeface="Courier New" panose="02070309020205020404" pitchFamily="49" charset="0"/>
                <a:cs typeface="Courier New" panose="02070309020205020404" pitchFamily="49" charset="0"/>
              </a:rPr>
              <a:t>strokeStyle</a:t>
            </a:r>
            <a:r>
              <a:rPr lang="en-US" dirty="0">
                <a:latin typeface="Courier New" panose="02070309020205020404" pitchFamily="49" charset="0"/>
                <a:cs typeface="Courier New" panose="02070309020205020404" pitchFamily="49" charset="0"/>
              </a:rPr>
              <a:t> = 'red'; </a:t>
            </a:r>
            <a:r>
              <a:rPr lang="en-US" dirty="0"/>
              <a:t> optional, sets style (color, gradient, pattern)</a:t>
            </a:r>
            <a:endParaRPr lang="en-US" sz="2400" dirty="0"/>
          </a:p>
          <a:p>
            <a:endParaRPr lang="en-US" sz="2400" dirty="0"/>
          </a:p>
          <a:p>
            <a:endParaRPr lang="en-US" sz="2400" dirty="0"/>
          </a:p>
        </p:txBody>
      </p:sp>
      <p:sp>
        <p:nvSpPr>
          <p:cNvPr id="4" name="TextBox 3">
            <a:extLst>
              <a:ext uri="{FF2B5EF4-FFF2-40B4-BE49-F238E27FC236}">
                <a16:creationId xmlns:a16="http://schemas.microsoft.com/office/drawing/2014/main" id="{CEC4FBEB-1C48-4B4D-BDEB-58F9A81F6829}"/>
              </a:ext>
            </a:extLst>
          </p:cNvPr>
          <p:cNvSpPr txBox="1"/>
          <p:nvPr/>
        </p:nvSpPr>
        <p:spPr>
          <a:xfrm>
            <a:off x="2068483" y="7583930"/>
            <a:ext cx="4355184" cy="1077218"/>
          </a:xfrm>
          <a:prstGeom prst="rect">
            <a:avLst/>
          </a:prstGeom>
          <a:noFill/>
        </p:spPr>
        <p:txBody>
          <a:bodyPr wrap="square" rtlCol="0">
            <a:spAutoFit/>
          </a:bodyPr>
          <a:lstStyle/>
          <a:p>
            <a:r>
              <a:rPr lang="en-US" sz="1600" b="1" dirty="0">
                <a:solidFill>
                  <a:schemeClr val="accent1">
                    <a:lumMod val="75000"/>
                  </a:schemeClr>
                </a:solidFill>
              </a:rPr>
              <a:t>Pedagogy sidebar: You might want small exercises so students can practice drawing one type of object (e.g., lines) before moving on to other shapes. We’re going full speed ahead!</a:t>
            </a:r>
          </a:p>
        </p:txBody>
      </p:sp>
    </p:spTree>
    <p:extLst>
      <p:ext uri="{BB962C8B-B14F-4D97-AF65-F5344CB8AC3E}">
        <p14:creationId xmlns:p14="http://schemas.microsoft.com/office/powerpoint/2010/main" val="3546636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FFEB5-46B2-453B-8FEA-682C4E283670}"/>
              </a:ext>
            </a:extLst>
          </p:cNvPr>
          <p:cNvSpPr>
            <a:spLocks noGrp="1"/>
          </p:cNvSpPr>
          <p:nvPr>
            <p:ph type="title"/>
          </p:nvPr>
        </p:nvSpPr>
        <p:spPr/>
        <p:txBody>
          <a:bodyPr/>
          <a:lstStyle/>
          <a:p>
            <a:r>
              <a:rPr lang="en-US" dirty="0"/>
              <a:t>Draw Rectangle</a:t>
            </a:r>
          </a:p>
        </p:txBody>
      </p:sp>
      <p:sp>
        <p:nvSpPr>
          <p:cNvPr id="3" name="Content Placeholder 2">
            <a:extLst>
              <a:ext uri="{FF2B5EF4-FFF2-40B4-BE49-F238E27FC236}">
                <a16:creationId xmlns:a16="http://schemas.microsoft.com/office/drawing/2014/main" id="{140165CE-5911-476F-BB3C-2464E263B5A3}"/>
              </a:ext>
            </a:extLst>
          </p:cNvPr>
          <p:cNvSpPr>
            <a:spLocks noGrp="1"/>
          </p:cNvSpPr>
          <p:nvPr>
            <p:ph idx="1"/>
          </p:nvPr>
        </p:nvSpPr>
        <p:spPr>
          <a:xfrm>
            <a:off x="736600" y="1656784"/>
            <a:ext cx="5908644" cy="6342971"/>
          </a:xfrm>
        </p:spPr>
        <p:txBody>
          <a:bodyPr/>
          <a:lstStyle/>
          <a:p>
            <a:r>
              <a:rPr lang="en-US" dirty="0"/>
              <a:t>Start with canvas and context </a:t>
            </a:r>
          </a:p>
          <a:p>
            <a:r>
              <a:rPr lang="en-US" dirty="0"/>
              <a:t>Four parameters</a:t>
            </a:r>
          </a:p>
          <a:p>
            <a:pPr lvl="1"/>
            <a:r>
              <a:rPr lang="en-US" dirty="0"/>
              <a:t>Upper x coordinate</a:t>
            </a:r>
          </a:p>
          <a:p>
            <a:pPr lvl="1"/>
            <a:r>
              <a:rPr lang="en-US" dirty="0"/>
              <a:t>Upper y coordinate</a:t>
            </a:r>
          </a:p>
          <a:p>
            <a:pPr lvl="1"/>
            <a:r>
              <a:rPr lang="en-US" dirty="0"/>
              <a:t>Width </a:t>
            </a:r>
          </a:p>
          <a:p>
            <a:pPr lvl="1"/>
            <a:r>
              <a:rPr lang="en-US" dirty="0"/>
              <a:t>Height</a:t>
            </a:r>
          </a:p>
          <a:p>
            <a:r>
              <a:rPr lang="en-US" dirty="0"/>
              <a:t>Can set </a:t>
            </a:r>
            <a:r>
              <a:rPr lang="en-US" dirty="0" err="1"/>
              <a:t>strokeStyle</a:t>
            </a:r>
            <a:r>
              <a:rPr lang="en-US" dirty="0"/>
              <a:t>/linewidth</a:t>
            </a:r>
          </a:p>
          <a:p>
            <a:r>
              <a:rPr lang="en-US" dirty="0" err="1"/>
              <a:t>rect</a:t>
            </a:r>
            <a:r>
              <a:rPr lang="en-US" dirty="0"/>
              <a:t> command draws</a:t>
            </a:r>
          </a:p>
          <a:p>
            <a:pPr marL="0" indent="0">
              <a:buNone/>
            </a:pPr>
            <a:r>
              <a:rPr lang="en-US" dirty="0"/>
              <a:t>		</a:t>
            </a:r>
            <a:r>
              <a:rPr lang="en-US" sz="2000" dirty="0" err="1">
                <a:latin typeface="Courier New" panose="02070309020205020404" pitchFamily="49" charset="0"/>
                <a:cs typeface="Courier New" panose="02070309020205020404" pitchFamily="49" charset="0"/>
              </a:rPr>
              <a:t>ctx.rect</a:t>
            </a:r>
            <a:r>
              <a:rPr lang="en-US" sz="2000" dirty="0">
                <a:latin typeface="Courier New" panose="02070309020205020404" pitchFamily="49" charset="0"/>
                <a:cs typeface="Courier New" panose="02070309020205020404" pitchFamily="49" charset="0"/>
              </a:rPr>
              <a:t>(5, 5, 290, 140); </a:t>
            </a:r>
            <a:endParaRPr lang="en-US" dirty="0">
              <a:latin typeface="Courier New" panose="02070309020205020404" pitchFamily="49" charset="0"/>
              <a:cs typeface="Courier New" panose="02070309020205020404" pitchFamily="49" charset="0"/>
            </a:endParaRPr>
          </a:p>
          <a:p>
            <a:r>
              <a:rPr lang="en-US" dirty="0"/>
              <a:t>For a solid rectangle, set </a:t>
            </a:r>
            <a:r>
              <a:rPr lang="en-US" dirty="0" err="1"/>
              <a:t>fillStyle</a:t>
            </a:r>
            <a:endParaRPr lang="en-US" dirty="0"/>
          </a:p>
          <a:p>
            <a:r>
              <a:rPr lang="en-US" dirty="0" err="1"/>
              <a:t>fillRect</a:t>
            </a:r>
            <a:r>
              <a:rPr lang="en-US" dirty="0"/>
              <a:t> command draws</a:t>
            </a:r>
          </a:p>
          <a:p>
            <a:pPr marL="0" indent="0">
              <a:buNone/>
            </a:pPr>
            <a:r>
              <a:rPr lang="en-US" dirty="0"/>
              <a:t>		</a:t>
            </a:r>
            <a:r>
              <a:rPr lang="en-US" sz="2000" dirty="0" err="1">
                <a:latin typeface="Courier New" panose="02070309020205020404" pitchFamily="49" charset="0"/>
                <a:cs typeface="Courier New" panose="02070309020205020404" pitchFamily="49" charset="0"/>
              </a:rPr>
              <a:t>ctx.fillStyle</a:t>
            </a:r>
            <a:r>
              <a:rPr lang="en-US" sz="2000" dirty="0">
                <a:latin typeface="Courier New" panose="02070309020205020404" pitchFamily="49" charset="0"/>
                <a:cs typeface="Courier New" panose="02070309020205020404" pitchFamily="49" charset="0"/>
              </a:rPr>
              <a:t> = "green";</a:t>
            </a:r>
          </a:p>
          <a:p>
            <a:pPr marL="0" indent="0">
              <a:buNone/>
            </a:pPr>
            <a:r>
              <a:rPr lang="en-US" sz="1800" dirty="0">
                <a:latin typeface="Courier New" panose="02070309020205020404" pitchFamily="49" charset="0"/>
                <a:cs typeface="Courier New" panose="02070309020205020404" pitchFamily="49" charset="0"/>
              </a:rPr>
              <a:t>		</a:t>
            </a:r>
            <a:r>
              <a:rPr lang="en-US" sz="2000" dirty="0" err="1">
                <a:latin typeface="Courier New" panose="02070309020205020404" pitchFamily="49" charset="0"/>
                <a:cs typeface="Courier New" panose="02070309020205020404" pitchFamily="49" charset="0"/>
              </a:rPr>
              <a:t>ctx.fillRect</a:t>
            </a:r>
            <a:r>
              <a:rPr lang="en-US" sz="2000" dirty="0">
                <a:latin typeface="Courier New" panose="02070309020205020404" pitchFamily="49" charset="0"/>
                <a:cs typeface="Courier New" panose="02070309020205020404" pitchFamily="49" charset="0"/>
              </a:rPr>
              <a:t>(30, 30, 50, 50);</a:t>
            </a:r>
            <a:endParaRPr lang="en-US" dirty="0">
              <a:latin typeface="Courier New" panose="02070309020205020404" pitchFamily="49" charset="0"/>
              <a:cs typeface="Courier New" panose="02070309020205020404" pitchFamily="49" charset="0"/>
            </a:endParaRPr>
          </a:p>
          <a:p>
            <a:endParaRPr lang="en-US" dirty="0"/>
          </a:p>
          <a:p>
            <a:endParaRPr lang="en-US" dirty="0"/>
          </a:p>
        </p:txBody>
      </p:sp>
    </p:spTree>
    <p:extLst>
      <p:ext uri="{BB962C8B-B14F-4D97-AF65-F5344CB8AC3E}">
        <p14:creationId xmlns:p14="http://schemas.microsoft.com/office/powerpoint/2010/main" val="965435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0E731-7CD0-4661-A0B5-F2277D9CCE20}"/>
              </a:ext>
            </a:extLst>
          </p:cNvPr>
          <p:cNvSpPr>
            <a:spLocks noGrp="1"/>
          </p:cNvSpPr>
          <p:nvPr>
            <p:ph type="title"/>
          </p:nvPr>
        </p:nvSpPr>
        <p:spPr/>
        <p:txBody>
          <a:bodyPr/>
          <a:lstStyle/>
          <a:p>
            <a:r>
              <a:rPr lang="en-US" dirty="0"/>
              <a:t>Draw  a Circle</a:t>
            </a:r>
          </a:p>
        </p:txBody>
      </p:sp>
      <p:sp>
        <p:nvSpPr>
          <p:cNvPr id="3" name="Content Placeholder 2">
            <a:extLst>
              <a:ext uri="{FF2B5EF4-FFF2-40B4-BE49-F238E27FC236}">
                <a16:creationId xmlns:a16="http://schemas.microsoft.com/office/drawing/2014/main" id="{60966F6A-683F-4FA7-8410-1F0E1946D891}"/>
              </a:ext>
            </a:extLst>
          </p:cNvPr>
          <p:cNvSpPr>
            <a:spLocks noGrp="1"/>
          </p:cNvSpPr>
          <p:nvPr>
            <p:ph idx="1"/>
          </p:nvPr>
        </p:nvSpPr>
        <p:spPr>
          <a:xfrm>
            <a:off x="1107793" y="3802453"/>
            <a:ext cx="5618932" cy="4019738"/>
          </a:xfrm>
        </p:spPr>
        <p:txBody>
          <a:bodyPr>
            <a:normAutofit fontScale="77500" lnSpcReduction="20000"/>
          </a:bodyPr>
          <a:lstStyle/>
          <a:p>
            <a:pPr marL="0" indent="0">
              <a:buNone/>
            </a:pPr>
            <a:r>
              <a:rPr lang="en-US" i="1" dirty="0"/>
              <a:t>context</a:t>
            </a:r>
            <a:r>
              <a:rPr lang="en-US" dirty="0"/>
              <a:t>.arc(</a:t>
            </a:r>
            <a:r>
              <a:rPr lang="en-US" i="1" dirty="0" err="1"/>
              <a:t>x,y,r,startAngle,endAngle</a:t>
            </a:r>
            <a:r>
              <a:rPr lang="en-US" i="1" dirty="0"/>
              <a:t>,</a:t>
            </a:r>
          </a:p>
          <a:p>
            <a:pPr marL="0" indent="0">
              <a:buNone/>
            </a:pPr>
            <a:r>
              <a:rPr lang="en-US" i="1" dirty="0"/>
              <a:t>	</a:t>
            </a:r>
            <a:r>
              <a:rPr lang="en-US" i="1" dirty="0">
                <a:solidFill>
                  <a:schemeClr val="tx1">
                    <a:lumMod val="50000"/>
                    <a:lumOff val="50000"/>
                  </a:schemeClr>
                </a:solidFill>
              </a:rPr>
              <a:t>counterclockwise</a:t>
            </a:r>
            <a:r>
              <a:rPr lang="en-US" dirty="0"/>
              <a:t>);</a:t>
            </a:r>
          </a:p>
          <a:p>
            <a:r>
              <a:rPr lang="en-US" dirty="0"/>
              <a:t>x: x-coordinate of center</a:t>
            </a:r>
          </a:p>
          <a:p>
            <a:r>
              <a:rPr lang="en-US" dirty="0"/>
              <a:t>y: y-coordinate of center</a:t>
            </a:r>
          </a:p>
          <a:p>
            <a:r>
              <a:rPr lang="en-US" dirty="0"/>
              <a:t>r: radius of circle</a:t>
            </a:r>
          </a:p>
          <a:p>
            <a:r>
              <a:rPr lang="en-US" dirty="0" err="1"/>
              <a:t>startAngle</a:t>
            </a:r>
            <a:r>
              <a:rPr lang="en-US" dirty="0"/>
              <a:t>: start angle in radians, with </a:t>
            </a:r>
            <a:r>
              <a:rPr lang="en-US" dirty="0">
                <a:latin typeface="Arial" panose="020B0604020202020204" pitchFamily="34" charset="0"/>
                <a:cs typeface="Arial" panose="020B0604020202020204" pitchFamily="34" charset="0"/>
              </a:rPr>
              <a:t>0</a:t>
            </a:r>
            <a:r>
              <a:rPr lang="en-US" dirty="0"/>
              <a:t> corresponding to 3:00 position</a:t>
            </a:r>
          </a:p>
          <a:p>
            <a:r>
              <a:rPr lang="en-US" dirty="0" err="1"/>
              <a:t>endAngle</a:t>
            </a:r>
            <a:r>
              <a:rPr lang="en-US" dirty="0"/>
              <a:t>: end angle in radians</a:t>
            </a:r>
          </a:p>
          <a:p>
            <a:r>
              <a:rPr lang="en-US" dirty="0"/>
              <a:t>Counterclockwise: optional, false is default</a:t>
            </a:r>
          </a:p>
          <a:p>
            <a:pPr marL="0" indent="0">
              <a:buNone/>
            </a:pPr>
            <a:endParaRPr lang="en-US" dirty="0"/>
          </a:p>
          <a:p>
            <a:pPr marL="0" indent="0">
              <a:buNone/>
            </a:pPr>
            <a:r>
              <a:rPr lang="en-US" dirty="0"/>
              <a:t>To create a circle with arc(): Set start angle to </a:t>
            </a:r>
            <a:r>
              <a:rPr lang="en-US" dirty="0">
                <a:latin typeface="Arial" panose="020B0604020202020204" pitchFamily="34" charset="0"/>
                <a:cs typeface="Arial" panose="020B0604020202020204" pitchFamily="34" charset="0"/>
              </a:rPr>
              <a:t>0</a:t>
            </a:r>
            <a:r>
              <a:rPr lang="en-US" dirty="0"/>
              <a:t> and end angle to 2*</a:t>
            </a:r>
            <a:r>
              <a:rPr lang="en-US" dirty="0" err="1"/>
              <a:t>Math.PI</a:t>
            </a:r>
            <a:r>
              <a:rPr lang="en-US" dirty="0"/>
              <a:t>.</a:t>
            </a:r>
          </a:p>
        </p:txBody>
      </p:sp>
      <p:pic>
        <p:nvPicPr>
          <p:cNvPr id="1026" name="Picture 2" descr="An arc">
            <a:extLst>
              <a:ext uri="{FF2B5EF4-FFF2-40B4-BE49-F238E27FC236}">
                <a16:creationId xmlns:a16="http://schemas.microsoft.com/office/drawing/2014/main" id="{4AAF1300-7039-4DD4-AD98-E82AAFC0D80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33755"/>
          <a:stretch/>
        </p:blipFill>
        <p:spPr bwMode="auto">
          <a:xfrm>
            <a:off x="1998552" y="1321809"/>
            <a:ext cx="2860895" cy="21736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1415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2028D-FB64-46D8-A988-0F95F97E7C62}"/>
              </a:ext>
            </a:extLst>
          </p:cNvPr>
          <p:cNvSpPr>
            <a:spLocks noGrp="1"/>
          </p:cNvSpPr>
          <p:nvPr>
            <p:ph type="title"/>
          </p:nvPr>
        </p:nvSpPr>
        <p:spPr/>
        <p:txBody>
          <a:bodyPr/>
          <a:lstStyle/>
          <a:p>
            <a:r>
              <a:rPr lang="en-US" dirty="0"/>
              <a:t>Draw an Arc</a:t>
            </a:r>
          </a:p>
        </p:txBody>
      </p:sp>
      <p:sp>
        <p:nvSpPr>
          <p:cNvPr id="3" name="Content Placeholder 2">
            <a:extLst>
              <a:ext uri="{FF2B5EF4-FFF2-40B4-BE49-F238E27FC236}">
                <a16:creationId xmlns:a16="http://schemas.microsoft.com/office/drawing/2014/main" id="{60F6E793-EEC9-4E6C-A79A-43ABEF1CAF76}"/>
              </a:ext>
            </a:extLst>
          </p:cNvPr>
          <p:cNvSpPr>
            <a:spLocks noGrp="1"/>
          </p:cNvSpPr>
          <p:nvPr>
            <p:ph idx="1"/>
          </p:nvPr>
        </p:nvSpPr>
        <p:spPr>
          <a:xfrm>
            <a:off x="736600" y="3818109"/>
            <a:ext cx="5778500" cy="1441954"/>
          </a:xfrm>
        </p:spPr>
        <p:txBody>
          <a:bodyPr/>
          <a:lstStyle/>
          <a:p>
            <a:r>
              <a:rPr lang="en-US" dirty="0"/>
              <a:t>Same parameters, but you’ll need to figure out angles and may want to change the direction</a:t>
            </a:r>
          </a:p>
        </p:txBody>
      </p:sp>
      <p:pic>
        <p:nvPicPr>
          <p:cNvPr id="4" name="Picture 4" descr="HTML5 Canvas : arc details">
            <a:extLst>
              <a:ext uri="{FF2B5EF4-FFF2-40B4-BE49-F238E27FC236}">
                <a16:creationId xmlns:a16="http://schemas.microsoft.com/office/drawing/2014/main" id="{CF545C5A-AF2F-4C64-9E83-60D02E23B5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8633" y="1376127"/>
            <a:ext cx="2820703" cy="230143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F6466443-911A-4CDE-B3DB-E6ECB0A5370C}"/>
              </a:ext>
            </a:extLst>
          </p:cNvPr>
          <p:cNvSpPr txBox="1"/>
          <p:nvPr/>
        </p:nvSpPr>
        <p:spPr>
          <a:xfrm>
            <a:off x="1702051" y="8446883"/>
            <a:ext cx="5085751" cy="307777"/>
          </a:xfrm>
          <a:prstGeom prst="rect">
            <a:avLst/>
          </a:prstGeom>
          <a:noFill/>
        </p:spPr>
        <p:txBody>
          <a:bodyPr wrap="none" rtlCol="0">
            <a:spAutoFit/>
          </a:bodyPr>
          <a:lstStyle/>
          <a:p>
            <a:r>
              <a:rPr lang="en-US" sz="1400" dirty="0">
                <a:hlinkClick r:id="rId3"/>
              </a:rPr>
              <a:t>https://www.w3resource.com/html5-canvas/html5-canvas-arc.php</a:t>
            </a:r>
            <a:endParaRPr lang="en-US" sz="1400" dirty="0"/>
          </a:p>
        </p:txBody>
      </p:sp>
      <p:sp>
        <p:nvSpPr>
          <p:cNvPr id="6" name="TextBox 5">
            <a:extLst>
              <a:ext uri="{FF2B5EF4-FFF2-40B4-BE49-F238E27FC236}">
                <a16:creationId xmlns:a16="http://schemas.microsoft.com/office/drawing/2014/main" id="{597939DA-C940-48E3-8A16-DFCF4C9E5E8B}"/>
              </a:ext>
            </a:extLst>
          </p:cNvPr>
          <p:cNvSpPr txBox="1"/>
          <p:nvPr/>
        </p:nvSpPr>
        <p:spPr>
          <a:xfrm>
            <a:off x="2308633" y="5923739"/>
            <a:ext cx="4355184" cy="1569660"/>
          </a:xfrm>
          <a:prstGeom prst="rect">
            <a:avLst/>
          </a:prstGeom>
          <a:noFill/>
        </p:spPr>
        <p:txBody>
          <a:bodyPr wrap="square" rtlCol="0">
            <a:spAutoFit/>
          </a:bodyPr>
          <a:lstStyle/>
          <a:p>
            <a:r>
              <a:rPr lang="en-US" sz="1600" b="1" dirty="0">
                <a:solidFill>
                  <a:schemeClr val="accent1">
                    <a:lumMod val="75000"/>
                  </a:schemeClr>
                </a:solidFill>
              </a:rPr>
              <a:t>Pedagogy sidebar: You might want to provide example files (as I have), which provide similar function to </a:t>
            </a:r>
            <a:r>
              <a:rPr lang="en-US" sz="1600" b="1" dirty="0" err="1">
                <a:solidFill>
                  <a:schemeClr val="accent1">
                    <a:lumMod val="75000"/>
                  </a:schemeClr>
                </a:solidFill>
              </a:rPr>
              <a:t>TryItEditor</a:t>
            </a:r>
            <a:r>
              <a:rPr lang="en-US" sz="1600" b="1" dirty="0">
                <a:solidFill>
                  <a:schemeClr val="accent1">
                    <a:lumMod val="75000"/>
                  </a:schemeClr>
                </a:solidFill>
              </a:rPr>
              <a:t> of w3schools.</a:t>
            </a:r>
          </a:p>
          <a:p>
            <a:endParaRPr lang="en-US" sz="1600" b="1" dirty="0">
              <a:solidFill>
                <a:schemeClr val="accent1">
                  <a:lumMod val="75000"/>
                </a:schemeClr>
              </a:solidFill>
            </a:endParaRPr>
          </a:p>
          <a:p>
            <a:r>
              <a:rPr lang="en-US" sz="1600" b="1" dirty="0">
                <a:solidFill>
                  <a:schemeClr val="accent1">
                    <a:lumMod val="75000"/>
                  </a:schemeClr>
                </a:solidFill>
              </a:rPr>
              <a:t>We’re still moving full speed ahead, but you’ll have a chance to try it in just a minute. </a:t>
            </a:r>
          </a:p>
        </p:txBody>
      </p:sp>
    </p:spTree>
    <p:extLst>
      <p:ext uri="{BB962C8B-B14F-4D97-AF65-F5344CB8AC3E}">
        <p14:creationId xmlns:p14="http://schemas.microsoft.com/office/powerpoint/2010/main" val="3419673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F81AD-8AA0-4642-AB0E-18DD9D773609}"/>
              </a:ext>
            </a:extLst>
          </p:cNvPr>
          <p:cNvSpPr>
            <a:spLocks noGrp="1"/>
          </p:cNvSpPr>
          <p:nvPr>
            <p:ph type="title"/>
          </p:nvPr>
        </p:nvSpPr>
        <p:spPr/>
        <p:txBody>
          <a:bodyPr/>
          <a:lstStyle/>
          <a:p>
            <a:r>
              <a:rPr lang="en-US" dirty="0"/>
              <a:t>Use Variables to Draw</a:t>
            </a:r>
          </a:p>
        </p:txBody>
      </p:sp>
      <p:sp>
        <p:nvSpPr>
          <p:cNvPr id="3" name="Content Placeholder 2">
            <a:extLst>
              <a:ext uri="{FF2B5EF4-FFF2-40B4-BE49-F238E27FC236}">
                <a16:creationId xmlns:a16="http://schemas.microsoft.com/office/drawing/2014/main" id="{AEB8EDEC-FCC7-495D-8234-0498EC255F63}"/>
              </a:ext>
            </a:extLst>
          </p:cNvPr>
          <p:cNvSpPr>
            <a:spLocks noGrp="1"/>
          </p:cNvSpPr>
          <p:nvPr>
            <p:ph idx="1"/>
          </p:nvPr>
        </p:nvSpPr>
        <p:spPr>
          <a:xfrm>
            <a:off x="736600" y="1656784"/>
            <a:ext cx="5778500" cy="6342971"/>
          </a:xfrm>
        </p:spPr>
        <p:txBody>
          <a:bodyPr/>
          <a:lstStyle/>
          <a:p>
            <a:r>
              <a:rPr lang="en-US" dirty="0"/>
              <a:t>For some drawings, elements will be positioned relative to each other</a:t>
            </a:r>
          </a:p>
          <a:p>
            <a:r>
              <a:rPr lang="en-US" dirty="0"/>
              <a:t>Instead of hard-coding values, try to plan the drawing and use variables</a:t>
            </a:r>
          </a:p>
          <a:p>
            <a:r>
              <a:rPr lang="en-US" dirty="0"/>
              <a:t>You may want to base sizing on width and height of canvas. </a:t>
            </a:r>
          </a:p>
          <a:p>
            <a:pPr marL="0" indent="0">
              <a:buNone/>
            </a:pPr>
            <a:r>
              <a:rPr lang="en-US" sz="1800" dirty="0">
                <a:latin typeface="Courier New" panose="02070309020205020404" pitchFamily="49" charset="0"/>
                <a:cs typeface="Courier New" panose="02070309020205020404" pitchFamily="49" charset="0"/>
              </a:rPr>
              <a:t>var </a:t>
            </a:r>
            <a:r>
              <a:rPr lang="en-US" sz="1800" b="1" dirty="0">
                <a:solidFill>
                  <a:srgbClr val="7030A0"/>
                </a:solidFill>
                <a:latin typeface="Courier New" panose="02070309020205020404" pitchFamily="49" charset="0"/>
                <a:cs typeface="Courier New" panose="02070309020205020404" pitchFamily="49" charset="0"/>
              </a:rPr>
              <a:t>canvas</a:t>
            </a:r>
            <a:r>
              <a:rPr lang="en-US" sz="1800" dirty="0">
                <a:latin typeface="Courier New" panose="02070309020205020404" pitchFamily="49" charset="0"/>
                <a:cs typeface="Courier New" panose="02070309020205020404" pitchFamily="49" charset="0"/>
              </a:rPr>
              <a:t> = 	</a:t>
            </a:r>
            <a:r>
              <a:rPr lang="en-US" sz="1800" dirty="0" err="1">
                <a:latin typeface="Courier New" panose="02070309020205020404" pitchFamily="49" charset="0"/>
                <a:cs typeface="Courier New" panose="02070309020205020404" pitchFamily="49" charset="0"/>
              </a:rPr>
              <a:t>document.getElementById</a:t>
            </a:r>
            <a:r>
              <a:rPr lang="en-US" sz="1800" dirty="0">
                <a:latin typeface="Courier New" panose="02070309020205020404" pitchFamily="49" charset="0"/>
                <a:cs typeface="Courier New" panose="02070309020205020404" pitchFamily="49" charset="0"/>
              </a:rPr>
              <a:t>("</a:t>
            </a:r>
            <a:r>
              <a:rPr lang="en-US" sz="1800" dirty="0" err="1">
                <a:latin typeface="Courier New" panose="02070309020205020404" pitchFamily="49" charset="0"/>
                <a:cs typeface="Courier New" panose="02070309020205020404" pitchFamily="49" charset="0"/>
              </a:rPr>
              <a:t>myCanvas</a:t>
            </a:r>
            <a:r>
              <a:rPr lang="en-US" sz="1800" dirty="0">
                <a:latin typeface="Courier New" panose="02070309020205020404" pitchFamily="49" charset="0"/>
                <a:cs typeface="Courier New" panose="02070309020205020404" pitchFamily="49" charset="0"/>
              </a:rPr>
              <a:t>");</a:t>
            </a:r>
          </a:p>
          <a:p>
            <a:pPr marL="0" indent="0">
              <a:buNone/>
            </a:pPr>
            <a:r>
              <a:rPr lang="en-US" sz="1800" dirty="0">
                <a:latin typeface="Courier New" panose="02070309020205020404" pitchFamily="49" charset="0"/>
                <a:cs typeface="Courier New" panose="02070309020205020404" pitchFamily="49" charset="0"/>
              </a:rPr>
              <a:t>var </a:t>
            </a:r>
            <a:r>
              <a:rPr lang="en-US" sz="1800" dirty="0" err="1">
                <a:latin typeface="Courier New" panose="02070309020205020404" pitchFamily="49" charset="0"/>
                <a:cs typeface="Courier New" panose="02070309020205020404" pitchFamily="49" charset="0"/>
              </a:rPr>
              <a:t>ctx</a:t>
            </a:r>
            <a:r>
              <a:rPr lang="en-US" sz="1800" dirty="0">
                <a:latin typeface="Courier New" panose="02070309020205020404" pitchFamily="49" charset="0"/>
                <a:cs typeface="Courier New" panose="02070309020205020404" pitchFamily="49" charset="0"/>
              </a:rPr>
              <a:t> = </a:t>
            </a:r>
            <a:r>
              <a:rPr lang="en-US" sz="1800" dirty="0" err="1">
                <a:latin typeface="Courier New" panose="02070309020205020404" pitchFamily="49" charset="0"/>
                <a:cs typeface="Courier New" panose="02070309020205020404" pitchFamily="49" charset="0"/>
              </a:rPr>
              <a:t>canvas.getContext</a:t>
            </a:r>
            <a:r>
              <a:rPr lang="en-US" sz="1800" dirty="0">
                <a:latin typeface="Courier New" panose="02070309020205020404" pitchFamily="49" charset="0"/>
                <a:cs typeface="Courier New" panose="02070309020205020404" pitchFamily="49" charset="0"/>
              </a:rPr>
              <a:t>("2d");</a:t>
            </a:r>
          </a:p>
          <a:p>
            <a:pPr marL="0" indent="0">
              <a:buNone/>
            </a:pPr>
            <a:r>
              <a:rPr lang="en-US" sz="1600" dirty="0" err="1">
                <a:latin typeface="Courier New" panose="02070309020205020404" pitchFamily="49" charset="0"/>
                <a:cs typeface="Courier New" panose="02070309020205020404" pitchFamily="49" charset="0"/>
              </a:rPr>
              <a:t>ctx.fillStyle</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lightGray</a:t>
            </a:r>
            <a:r>
              <a:rPr lang="en-US" sz="1600" dirty="0">
                <a:latin typeface="Courier New" panose="02070309020205020404" pitchFamily="49" charset="0"/>
                <a:cs typeface="Courier New" panose="02070309020205020404" pitchFamily="49" charset="0"/>
              </a:rPr>
              <a:t>";</a:t>
            </a:r>
          </a:p>
          <a:p>
            <a:pPr marL="0" indent="0">
              <a:buNone/>
            </a:pPr>
            <a:r>
              <a:rPr lang="en-US" sz="1600" dirty="0">
                <a:latin typeface="Courier New" panose="02070309020205020404" pitchFamily="49" charset="0"/>
                <a:cs typeface="Courier New" panose="02070309020205020404" pitchFamily="49" charset="0"/>
              </a:rPr>
              <a:t>// Create gray “background” for entire canvas</a:t>
            </a:r>
          </a:p>
          <a:p>
            <a:pPr marL="0" indent="0">
              <a:buNone/>
            </a:pPr>
            <a:r>
              <a:rPr lang="en-US" sz="1600" dirty="0" err="1">
                <a:latin typeface="Courier New" panose="02070309020205020404" pitchFamily="49" charset="0"/>
                <a:cs typeface="Courier New" panose="02070309020205020404" pitchFamily="49" charset="0"/>
              </a:rPr>
              <a:t>ctx.fillRect</a:t>
            </a:r>
            <a:r>
              <a:rPr lang="en-US" sz="1600" dirty="0">
                <a:latin typeface="Courier New" panose="02070309020205020404" pitchFamily="49" charset="0"/>
                <a:cs typeface="Courier New" panose="02070309020205020404" pitchFamily="49" charset="0"/>
              </a:rPr>
              <a:t>(0,0,</a:t>
            </a:r>
            <a:r>
              <a:rPr lang="en-US" sz="1600" b="1" dirty="0">
                <a:solidFill>
                  <a:srgbClr val="7030A0"/>
                </a:solidFill>
                <a:latin typeface="Courier New" panose="02070309020205020404" pitchFamily="49" charset="0"/>
                <a:cs typeface="Courier New" panose="02070309020205020404" pitchFamily="49" charset="0"/>
              </a:rPr>
              <a:t>canvas</a:t>
            </a:r>
            <a:r>
              <a:rPr lang="en-US" sz="1600" dirty="0">
                <a:latin typeface="Courier New" panose="02070309020205020404" pitchFamily="49" charset="0"/>
                <a:cs typeface="Courier New" panose="02070309020205020404" pitchFamily="49" charset="0"/>
              </a:rPr>
              <a:t>.width,</a:t>
            </a:r>
            <a:r>
              <a:rPr lang="en-US" sz="1600" b="1" dirty="0">
                <a:solidFill>
                  <a:srgbClr val="7030A0"/>
                </a:solidFill>
                <a:latin typeface="Courier New" panose="02070309020205020404" pitchFamily="49" charset="0"/>
                <a:cs typeface="Courier New" panose="02070309020205020404" pitchFamily="49" charset="0"/>
              </a:rPr>
              <a:t>canvas</a:t>
            </a:r>
            <a:r>
              <a:rPr lang="en-US" sz="1600" dirty="0">
                <a:latin typeface="Courier New" panose="02070309020205020404" pitchFamily="49" charset="0"/>
                <a:cs typeface="Courier New" panose="02070309020205020404" pitchFamily="49" charset="0"/>
              </a:rPr>
              <a:t>.height);</a:t>
            </a:r>
            <a:endParaRPr lang="en-US" dirty="0">
              <a:latin typeface="Courier New" panose="02070309020205020404" pitchFamily="49" charset="0"/>
              <a:cs typeface="Courier New" panose="02070309020205020404" pitchFamily="49" charset="0"/>
            </a:endParaRPr>
          </a:p>
          <a:p>
            <a:endParaRPr lang="en-US" dirty="0"/>
          </a:p>
        </p:txBody>
      </p:sp>
    </p:spTree>
    <p:extLst>
      <p:ext uri="{BB962C8B-B14F-4D97-AF65-F5344CB8AC3E}">
        <p14:creationId xmlns:p14="http://schemas.microsoft.com/office/powerpoint/2010/main" val="21109363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549</TotalTime>
  <Words>911</Words>
  <Application>Microsoft Office PowerPoint</Application>
  <PresentationFormat>Letter Paper (8.5x11 in)</PresentationFormat>
  <Paragraphs>151</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Corbel</vt:lpstr>
      <vt:lpstr>Courier New</vt:lpstr>
      <vt:lpstr>Parallax</vt:lpstr>
      <vt:lpstr>JavaScript – Let’s Draw! </vt:lpstr>
      <vt:lpstr>Goal</vt:lpstr>
      <vt:lpstr>Start with a Canvas</vt:lpstr>
      <vt:lpstr>Canvas coordinates</vt:lpstr>
      <vt:lpstr>Draw a line</vt:lpstr>
      <vt:lpstr>Draw Rectangle</vt:lpstr>
      <vt:lpstr>Draw  a Circle</vt:lpstr>
      <vt:lpstr>Draw an Arc</vt:lpstr>
      <vt:lpstr>Use Variables to Draw</vt:lpstr>
      <vt:lpstr>Recap</vt:lpstr>
      <vt:lpstr>Relax and Play</vt:lpstr>
      <vt:lpstr>JavaScript in separate file</vt:lpstr>
      <vt:lpstr>Exercise: Draw a Smiley Face</vt:lpstr>
      <vt:lpstr>Pedagogy</vt:lpstr>
      <vt:lpstr>Optional Extension – more challenging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 to JavaScript  </dc:title>
  <dc:creator>Cyndi</dc:creator>
  <cp:lastModifiedBy>Cyndi</cp:lastModifiedBy>
  <cp:revision>69</cp:revision>
  <dcterms:created xsi:type="dcterms:W3CDTF">2019-05-16T17:26:10Z</dcterms:created>
  <dcterms:modified xsi:type="dcterms:W3CDTF">2019-06-06T19:25:54Z</dcterms:modified>
</cp:coreProperties>
</file>